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30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0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4" r:id="rId50"/>
    <p:sldId id="305" r:id="rId51"/>
    <p:sldId id="306" r:id="rId52"/>
    <p:sldId id="307" r:id="rId5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75" y="4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C9DDE-7978-4595-8541-3CBBEF18972C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65759-EB07-4AC3-9367-47311654C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65759-EB07-4AC3-9367-47311654C3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65759-EB07-4AC3-9367-47311654C3C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8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0508" y="1907536"/>
            <a:ext cx="7102983" cy="1303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1A1A1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Lato"/>
                <a:cs typeface="Lato"/>
              </a:defRPr>
            </a:lvl1pPr>
          </a:lstStyle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A1A1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B6B6B6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Lato"/>
                <a:cs typeface="Lato"/>
              </a:defRPr>
            </a:lvl1pPr>
          </a:lstStyle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A1A1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4024" y="1477898"/>
            <a:ext cx="2842260" cy="288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07688" y="1415088"/>
            <a:ext cx="3629659" cy="2842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Lato"/>
                <a:cs typeface="Lato"/>
              </a:defRPr>
            </a:lvl1pPr>
          </a:lstStyle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A1A1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Lato"/>
                <a:cs typeface="Lato"/>
              </a:defRPr>
            </a:lvl1pPr>
          </a:lstStyle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Lato"/>
                <a:cs typeface="Lato"/>
              </a:defRPr>
            </a:lvl1pPr>
          </a:lstStyle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9419" y="487803"/>
            <a:ext cx="373380" cy="46355"/>
          </a:xfrm>
          <a:custGeom>
            <a:avLst/>
            <a:gdLst/>
            <a:ahLst/>
            <a:cxnLst/>
            <a:rect l="l" t="t" r="r" b="b"/>
            <a:pathLst>
              <a:path w="373380" h="46354">
                <a:moveTo>
                  <a:pt x="372859" y="45827"/>
                </a:moveTo>
                <a:lnTo>
                  <a:pt x="0" y="45827"/>
                </a:lnTo>
                <a:lnTo>
                  <a:pt x="0" y="0"/>
                </a:lnTo>
                <a:lnTo>
                  <a:pt x="372859" y="0"/>
                </a:lnTo>
                <a:lnTo>
                  <a:pt x="372859" y="45827"/>
                </a:lnTo>
                <a:close/>
              </a:path>
            </a:pathLst>
          </a:custGeom>
          <a:solidFill>
            <a:srgbClr val="EB5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6516" y="487803"/>
            <a:ext cx="376555" cy="46355"/>
          </a:xfrm>
          <a:custGeom>
            <a:avLst/>
            <a:gdLst/>
            <a:ahLst/>
            <a:cxnLst/>
            <a:rect l="l" t="t" r="r" b="b"/>
            <a:pathLst>
              <a:path w="376555" h="46354">
                <a:moveTo>
                  <a:pt x="376012" y="45827"/>
                </a:moveTo>
                <a:lnTo>
                  <a:pt x="0" y="45827"/>
                </a:lnTo>
                <a:lnTo>
                  <a:pt x="0" y="0"/>
                </a:lnTo>
                <a:lnTo>
                  <a:pt x="376012" y="0"/>
                </a:lnTo>
                <a:lnTo>
                  <a:pt x="376012" y="45827"/>
                </a:lnTo>
                <a:close/>
              </a:path>
            </a:pathLst>
          </a:custGeom>
          <a:solidFill>
            <a:srgbClr val="1A99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5851" y="726140"/>
            <a:ext cx="3822700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1A1A1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526" y="1385135"/>
            <a:ext cx="8894946" cy="223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B6B6B6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13899" y="4854312"/>
            <a:ext cx="22352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95959"/>
                </a:solidFill>
                <a:latin typeface="Lato"/>
                <a:cs typeface="Lato"/>
              </a:defRPr>
            </a:lvl1pPr>
          </a:lstStyle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hann03/Intro_to_Arduino_pro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nathanpng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7799"/>
            <a:ext cx="9144000" cy="4655820"/>
          </a:xfrm>
          <a:custGeom>
            <a:avLst/>
            <a:gdLst/>
            <a:ahLst/>
            <a:cxnLst/>
            <a:rect l="l" t="t" r="r" b="b"/>
            <a:pathLst>
              <a:path w="9144000" h="4655820">
                <a:moveTo>
                  <a:pt x="0" y="4655690"/>
                </a:moveTo>
                <a:lnTo>
                  <a:pt x="9143981" y="4655690"/>
                </a:lnTo>
                <a:lnTo>
                  <a:pt x="9143981" y="0"/>
                </a:lnTo>
                <a:lnTo>
                  <a:pt x="0" y="0"/>
                </a:lnTo>
                <a:lnTo>
                  <a:pt x="0" y="4655690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30390" y="1191252"/>
            <a:ext cx="746125" cy="46355"/>
            <a:chOff x="830390" y="1191252"/>
            <a:chExt cx="746125" cy="46355"/>
          </a:xfrm>
        </p:grpSpPr>
        <p:sp>
          <p:nvSpPr>
            <p:cNvPr id="5" name="object 5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1020508" y="1907536"/>
            <a:ext cx="7285292" cy="13183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553845" marR="5080" indent="-1539240">
              <a:lnSpc>
                <a:spcPts val="5020"/>
              </a:lnSpc>
              <a:spcBef>
                <a:spcPts val="280"/>
              </a:spcBef>
            </a:pPr>
            <a:r>
              <a:rPr spc="50" dirty="0"/>
              <a:t>Introduction </a:t>
            </a:r>
            <a:r>
              <a:rPr spc="55" dirty="0"/>
              <a:t>to </a:t>
            </a:r>
            <a:r>
              <a:rPr spc="60" dirty="0"/>
              <a:t>Arduino</a:t>
            </a:r>
            <a:r>
              <a:rPr spc="-940" dirty="0"/>
              <a:t> </a:t>
            </a:r>
            <a:r>
              <a:rPr lang="en-US" spc="-940" dirty="0"/>
              <a:t>  </a:t>
            </a:r>
            <a:r>
              <a:rPr spc="165" dirty="0"/>
              <a:t>and  </a:t>
            </a:r>
            <a:r>
              <a:rPr spc="310" dirty="0"/>
              <a:t>C</a:t>
            </a:r>
            <a:r>
              <a:rPr spc="-265" dirty="0"/>
              <a:t> </a:t>
            </a:r>
            <a:r>
              <a:rPr spc="155" dirty="0"/>
              <a:t>Programming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pic>
        <p:nvPicPr>
          <p:cNvPr id="8" name="Google Shape;114;p25">
            <a:extLst>
              <a:ext uri="{FF2B5EF4-FFF2-40B4-BE49-F238E27FC236}">
                <a16:creationId xmlns:a16="http://schemas.microsoft.com/office/drawing/2014/main" id="{22A04B72-6EDD-92B6-1E3F-B9F3DF46EA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220" y="3766329"/>
            <a:ext cx="2590800" cy="889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object 4">
            <a:extLst>
              <a:ext uri="{FF2B5EF4-FFF2-40B4-BE49-F238E27FC236}">
                <a16:creationId xmlns:a16="http://schemas.microsoft.com/office/drawing/2014/main" id="{937F2CC1-8C1B-0C7D-CC00-A17138516C3B}"/>
              </a:ext>
            </a:extLst>
          </p:cNvPr>
          <p:cNvGrpSpPr/>
          <p:nvPr/>
        </p:nvGrpSpPr>
        <p:grpSpPr>
          <a:xfrm rot="13723573">
            <a:off x="3111649" y="4243721"/>
            <a:ext cx="553561" cy="77100"/>
            <a:chOff x="830390" y="1191252"/>
            <a:chExt cx="746125" cy="4635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EDB34B16-4D91-FEC1-0AC2-808CD3C5AB75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56A1B209-FA26-1768-5A29-0AA952E8BC1D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4">
            <a:extLst>
              <a:ext uri="{FF2B5EF4-FFF2-40B4-BE49-F238E27FC236}">
                <a16:creationId xmlns:a16="http://schemas.microsoft.com/office/drawing/2014/main" id="{DCC207D0-7FD0-D334-1144-665F3393F360}"/>
              </a:ext>
            </a:extLst>
          </p:cNvPr>
          <p:cNvGrpSpPr/>
          <p:nvPr/>
        </p:nvGrpSpPr>
        <p:grpSpPr>
          <a:xfrm rot="7807786">
            <a:off x="3108038" y="4248850"/>
            <a:ext cx="553561" cy="77100"/>
            <a:chOff x="830390" y="1191252"/>
            <a:chExt cx="746125" cy="46355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47A94618-642E-21B1-70A2-7611B0770BB6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30ECE802-A839-8B76-7FE6-7F7FC9ED2772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60F7CC0-81C3-975D-8203-A257CF48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03" y="4019607"/>
            <a:ext cx="1790216" cy="589242"/>
          </a:xfrm>
          <a:prstGeom prst="rect">
            <a:avLst/>
          </a:prstGeom>
        </p:spPr>
      </p:pic>
      <p:grpSp>
        <p:nvGrpSpPr>
          <p:cNvPr id="19" name="object 4">
            <a:extLst>
              <a:ext uri="{FF2B5EF4-FFF2-40B4-BE49-F238E27FC236}">
                <a16:creationId xmlns:a16="http://schemas.microsoft.com/office/drawing/2014/main" id="{434BDC5D-FD96-DF50-6A01-E769A221537F}"/>
              </a:ext>
            </a:extLst>
          </p:cNvPr>
          <p:cNvGrpSpPr/>
          <p:nvPr/>
        </p:nvGrpSpPr>
        <p:grpSpPr>
          <a:xfrm rot="13723573">
            <a:off x="6049612" y="4275677"/>
            <a:ext cx="553561" cy="77100"/>
            <a:chOff x="830390" y="1191252"/>
            <a:chExt cx="746125" cy="46355"/>
          </a:xfrm>
        </p:grpSpPr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07536157-FA76-8C17-B4BA-4D228B8D2A8D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94C1CF7A-2984-EAB2-F985-43CA63F793DC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4">
            <a:extLst>
              <a:ext uri="{FF2B5EF4-FFF2-40B4-BE49-F238E27FC236}">
                <a16:creationId xmlns:a16="http://schemas.microsoft.com/office/drawing/2014/main" id="{DE47A687-04D6-CD81-6269-233BF8D72761}"/>
              </a:ext>
            </a:extLst>
          </p:cNvPr>
          <p:cNvGrpSpPr/>
          <p:nvPr/>
        </p:nvGrpSpPr>
        <p:grpSpPr>
          <a:xfrm rot="7807786">
            <a:off x="6046001" y="4280806"/>
            <a:ext cx="553561" cy="77100"/>
            <a:chOff x="830390" y="1191252"/>
            <a:chExt cx="746125" cy="46355"/>
          </a:xfrm>
        </p:grpSpPr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23FFD7FE-28C5-E552-AFB9-0F6ECF2129AC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51CEB8B2-C345-5330-2D38-714C985935E6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13AC2C9-7A92-BB3A-ACB1-A6398462D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641" y="4020652"/>
            <a:ext cx="1467852" cy="6510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195" y="726140"/>
            <a:ext cx="25654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The Arduino</a:t>
            </a:r>
            <a:r>
              <a:rPr spc="-420" dirty="0"/>
              <a:t> </a:t>
            </a:r>
            <a:r>
              <a:rPr spc="95" dirty="0"/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9017" y="1273013"/>
            <a:ext cx="4722495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48615" marR="5080" indent="-336550">
              <a:lnSpc>
                <a:spcPts val="1650"/>
              </a:lnSpc>
              <a:spcBef>
                <a:spcPts val="18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You </a:t>
            </a:r>
            <a:r>
              <a:rPr sz="1400" dirty="0">
                <a:latin typeface="Arial"/>
                <a:cs typeface="Arial"/>
              </a:rPr>
              <a:t>can retrieve </a:t>
            </a:r>
            <a:r>
              <a:rPr sz="1400" spc="-5" dirty="0">
                <a:latin typeface="Arial"/>
                <a:cs typeface="Arial"/>
              </a:rPr>
              <a:t>the IDE from the </a:t>
            </a:r>
            <a:r>
              <a:rPr sz="1400" dirty="0">
                <a:latin typeface="Arial"/>
                <a:cs typeface="Arial"/>
              </a:rPr>
              <a:t>main </a:t>
            </a:r>
            <a:r>
              <a:rPr sz="1400" spc="-5" dirty="0">
                <a:latin typeface="Arial"/>
                <a:cs typeface="Arial"/>
              </a:rPr>
              <a:t>arduino website  </a:t>
            </a:r>
            <a:r>
              <a:rPr sz="1400" dirty="0">
                <a:latin typeface="Arial"/>
                <a:cs typeface="Arial"/>
              </a:rPr>
              <a:t>(arduino.cc)</a:t>
            </a:r>
            <a:endParaRPr sz="1400">
              <a:latin typeface="Arial"/>
              <a:cs typeface="Arial"/>
            </a:endParaRPr>
          </a:p>
          <a:p>
            <a:pPr marL="348615" marR="220979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The IDE is written in </a:t>
            </a:r>
            <a:r>
              <a:rPr sz="1400" dirty="0">
                <a:latin typeface="Arial"/>
                <a:cs typeface="Arial"/>
              </a:rPr>
              <a:t>Java; </a:t>
            </a:r>
            <a:r>
              <a:rPr sz="1400" spc="-5" dirty="0">
                <a:latin typeface="Arial"/>
                <a:cs typeface="Arial"/>
              </a:rPr>
              <a:t>however, the arduino only  accepts programs written in C. Therefore </a:t>
            </a:r>
            <a:r>
              <a:rPr sz="1400" dirty="0">
                <a:latin typeface="Arial"/>
                <a:cs typeface="Arial"/>
              </a:rPr>
              <a:t>you must  </a:t>
            </a:r>
            <a:r>
              <a:rPr sz="1400" spc="-5" dirty="0">
                <a:latin typeface="Arial"/>
                <a:cs typeface="Arial"/>
              </a:rPr>
              <a:t>program in C. The IDE acts as </a:t>
            </a:r>
            <a:r>
              <a:rPr sz="1400" dirty="0">
                <a:latin typeface="Arial"/>
                <a:cs typeface="Arial"/>
              </a:rPr>
              <a:t>a C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Compiler.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29993" y="2121108"/>
            <a:ext cx="5933440" cy="2961640"/>
            <a:chOff x="3229993" y="2121108"/>
            <a:chExt cx="5933440" cy="2961640"/>
          </a:xfrm>
        </p:grpSpPr>
        <p:sp>
          <p:nvSpPr>
            <p:cNvPr id="5" name="object 5"/>
            <p:cNvSpPr/>
            <p:nvPr/>
          </p:nvSpPr>
          <p:spPr>
            <a:xfrm>
              <a:off x="3835992" y="2804771"/>
              <a:ext cx="5307989" cy="22776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1067" y="3167868"/>
              <a:ext cx="1610995" cy="369570"/>
            </a:xfrm>
            <a:custGeom>
              <a:avLst/>
              <a:gdLst/>
              <a:ahLst/>
              <a:cxnLst/>
              <a:rect l="l" t="t" r="r" b="b"/>
              <a:pathLst>
                <a:path w="1610995" h="369570">
                  <a:moveTo>
                    <a:pt x="0" y="0"/>
                  </a:moveTo>
                  <a:lnTo>
                    <a:pt x="1610396" y="0"/>
                  </a:lnTo>
                  <a:lnTo>
                    <a:pt x="1610396" y="369299"/>
                  </a:lnTo>
                  <a:lnTo>
                    <a:pt x="0" y="369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97737" y="2125870"/>
              <a:ext cx="626110" cy="679450"/>
            </a:xfrm>
            <a:custGeom>
              <a:avLst/>
              <a:gdLst/>
              <a:ahLst/>
              <a:cxnLst/>
              <a:rect l="l" t="t" r="r" b="b"/>
              <a:pathLst>
                <a:path w="626109" h="679450">
                  <a:moveTo>
                    <a:pt x="0" y="678898"/>
                  </a:moveTo>
                  <a:lnTo>
                    <a:pt x="625798" y="0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1537" y="4207741"/>
              <a:ext cx="3053080" cy="600075"/>
            </a:xfrm>
            <a:custGeom>
              <a:avLst/>
              <a:gdLst/>
              <a:ahLst/>
              <a:cxnLst/>
              <a:rect l="l" t="t" r="r" b="b"/>
              <a:pathLst>
                <a:path w="3053079" h="600075">
                  <a:moveTo>
                    <a:pt x="0" y="380999"/>
                  </a:moveTo>
                  <a:lnTo>
                    <a:pt x="3052493" y="380999"/>
                  </a:lnTo>
                  <a:lnTo>
                    <a:pt x="3052493" y="599698"/>
                  </a:lnTo>
                  <a:lnTo>
                    <a:pt x="0" y="599698"/>
                  </a:lnTo>
                  <a:lnTo>
                    <a:pt x="0" y="380999"/>
                  </a:lnTo>
                  <a:close/>
                </a:path>
                <a:path w="3053079" h="600075">
                  <a:moveTo>
                    <a:pt x="0" y="0"/>
                  </a:moveTo>
                  <a:lnTo>
                    <a:pt x="3052493" y="0"/>
                  </a:lnTo>
                  <a:lnTo>
                    <a:pt x="3052493" y="218699"/>
                  </a:lnTo>
                  <a:lnTo>
                    <a:pt x="0" y="218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49043" y="4314091"/>
              <a:ext cx="2842895" cy="384175"/>
            </a:xfrm>
            <a:custGeom>
              <a:avLst/>
              <a:gdLst/>
              <a:ahLst/>
              <a:cxnLst/>
              <a:rect l="l" t="t" r="r" b="b"/>
              <a:pathLst>
                <a:path w="2842895" h="384175">
                  <a:moveTo>
                    <a:pt x="2842494" y="2999"/>
                  </a:moveTo>
                  <a:lnTo>
                    <a:pt x="0" y="0"/>
                  </a:lnTo>
                </a:path>
                <a:path w="2842895" h="384175">
                  <a:moveTo>
                    <a:pt x="2842494" y="383999"/>
                  </a:moveTo>
                  <a:lnTo>
                    <a:pt x="0" y="380999"/>
                  </a:lnTo>
                </a:path>
              </a:pathLst>
            </a:custGeom>
            <a:ln w="380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5398" y="4124183"/>
            <a:ext cx="275272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/>
                <a:cs typeface="Arial"/>
              </a:rPr>
              <a:t>Must </a:t>
            </a:r>
            <a:r>
              <a:rPr sz="1400" spc="-5" dirty="0">
                <a:latin typeface="Arial"/>
                <a:cs typeface="Arial"/>
              </a:rPr>
              <a:t>Choose Appropriate Arduino  Board before uploading programs  </a:t>
            </a:r>
            <a:r>
              <a:rPr sz="1400" dirty="0">
                <a:latin typeface="Arial"/>
                <a:cs typeface="Arial"/>
              </a:rPr>
              <a:t>&amp; choose </a:t>
            </a:r>
            <a:r>
              <a:rPr sz="1400" spc="-5" dirty="0">
                <a:latin typeface="Arial"/>
                <a:cs typeface="Arial"/>
              </a:rPr>
              <a:t>the port on the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computer  </a:t>
            </a:r>
            <a:r>
              <a:rPr sz="1400" spc="-5" dirty="0">
                <a:latin typeface="Arial"/>
                <a:cs typeface="Arial"/>
              </a:rPr>
              <a:t>the arduino is </a:t>
            </a:r>
            <a:r>
              <a:rPr sz="1400" dirty="0">
                <a:latin typeface="Arial"/>
                <a:cs typeface="Arial"/>
              </a:rPr>
              <a:t>connected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0237" y="1252382"/>
            <a:ext cx="1601470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Tip:</a:t>
            </a:r>
            <a:endParaRPr sz="1400">
              <a:latin typeface="Arial"/>
              <a:cs typeface="Arial"/>
            </a:endParaRPr>
          </a:p>
          <a:p>
            <a:pPr marL="12700" marR="33655">
              <a:lnSpc>
                <a:spcPts val="1650"/>
              </a:lnSpc>
              <a:spcBef>
                <a:spcPts val="65"/>
              </a:spcBef>
              <a:buAutoNum type="arabicPeriod"/>
              <a:tabLst>
                <a:tab pos="210185" algn="l"/>
              </a:tabLst>
            </a:pPr>
            <a:r>
              <a:rPr sz="1400" spc="-5" dirty="0">
                <a:latin typeface="Arial"/>
                <a:cs typeface="Arial"/>
              </a:rPr>
              <a:t>Use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Auto-Format  to </a:t>
            </a:r>
            <a:r>
              <a:rPr sz="1400" dirty="0">
                <a:latin typeface="Arial"/>
                <a:cs typeface="Arial"/>
              </a:rPr>
              <a:t>clean your code  spacing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buAutoNum type="arabicPeriod"/>
              <a:tabLst>
                <a:tab pos="210185" algn="l"/>
              </a:tabLst>
            </a:pPr>
            <a:r>
              <a:rPr sz="1400" spc="-5" dirty="0">
                <a:latin typeface="Arial"/>
                <a:cs typeface="Arial"/>
              </a:rPr>
              <a:t>Use Serial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Plotter  to </a:t>
            </a:r>
            <a:r>
              <a:rPr sz="1400" dirty="0">
                <a:latin typeface="Arial"/>
                <a:cs typeface="Arial"/>
              </a:rPr>
              <a:t>see </a:t>
            </a:r>
            <a:r>
              <a:rPr sz="1400" spc="-5" dirty="0">
                <a:latin typeface="Arial"/>
                <a:cs typeface="Arial"/>
              </a:rPr>
              <a:t>Arduino  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024" y="2790444"/>
            <a:ext cx="3740150" cy="9321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latin typeface="Arial"/>
                <a:cs typeface="Arial"/>
              </a:rPr>
              <a:t>Verify: Checks if </a:t>
            </a:r>
            <a:r>
              <a:rPr sz="1200" dirty="0">
                <a:latin typeface="Arial"/>
                <a:cs typeface="Arial"/>
              </a:rPr>
              <a:t>your </a:t>
            </a:r>
            <a:r>
              <a:rPr sz="1200" spc="-5" dirty="0">
                <a:latin typeface="Arial"/>
                <a:cs typeface="Arial"/>
              </a:rPr>
              <a:t>program </a:t>
            </a:r>
            <a:r>
              <a:rPr sz="1200" dirty="0">
                <a:latin typeface="Arial"/>
                <a:cs typeface="Arial"/>
              </a:rPr>
              <a:t>compiles (syntax check)  </a:t>
            </a:r>
            <a:r>
              <a:rPr sz="1200" spc="-5" dirty="0">
                <a:latin typeface="Arial"/>
                <a:cs typeface="Arial"/>
              </a:rPr>
              <a:t>Upload: Uploads </a:t>
            </a:r>
            <a:r>
              <a:rPr sz="1200" dirty="0">
                <a:latin typeface="Arial"/>
                <a:cs typeface="Arial"/>
              </a:rPr>
              <a:t>your </a:t>
            </a:r>
            <a:r>
              <a:rPr sz="1200" spc="-5" dirty="0">
                <a:latin typeface="Arial"/>
                <a:cs typeface="Arial"/>
              </a:rPr>
              <a:t>program to the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Arduino.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</a:pPr>
            <a:r>
              <a:rPr sz="1200" spc="-5" dirty="0">
                <a:latin typeface="Arial"/>
                <a:cs typeface="Arial"/>
              </a:rPr>
              <a:t>New: Creates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new program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file</a:t>
            </a:r>
            <a:endParaRPr sz="1200">
              <a:latin typeface="Arial"/>
              <a:cs typeface="Arial"/>
            </a:endParaRPr>
          </a:p>
          <a:p>
            <a:pPr marL="12700" marR="649605">
              <a:lnSpc>
                <a:spcPts val="1420"/>
              </a:lnSpc>
              <a:spcBef>
                <a:spcPts val="60"/>
              </a:spcBef>
            </a:pPr>
            <a:r>
              <a:rPr sz="1200" spc="-5" dirty="0">
                <a:latin typeface="Arial"/>
                <a:cs typeface="Arial"/>
              </a:rPr>
              <a:t>Open: Open an existing arduino program file  Save: Allows </a:t>
            </a:r>
            <a:r>
              <a:rPr sz="1200" dirty="0">
                <a:latin typeface="Arial"/>
                <a:cs typeface="Arial"/>
              </a:rPr>
              <a:t>you </a:t>
            </a:r>
            <a:r>
              <a:rPr sz="1200" spc="-5" dirty="0">
                <a:latin typeface="Arial"/>
                <a:cs typeface="Arial"/>
              </a:rPr>
              <a:t>to </a:t>
            </a:r>
            <a:r>
              <a:rPr sz="1200" dirty="0">
                <a:latin typeface="Arial"/>
                <a:cs typeface="Arial"/>
              </a:rPr>
              <a:t>save </a:t>
            </a:r>
            <a:r>
              <a:rPr sz="1200" spc="-5" dirty="0">
                <a:latin typeface="Arial"/>
                <a:cs typeface="Arial"/>
              </a:rPr>
              <a:t>the </a:t>
            </a:r>
            <a:r>
              <a:rPr sz="1200" dirty="0">
                <a:latin typeface="Arial"/>
                <a:cs typeface="Arial"/>
              </a:rPr>
              <a:t>current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program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12931" y="4852661"/>
            <a:ext cx="990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9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7569" y="726140"/>
            <a:ext cx="6080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How</a:t>
            </a:r>
            <a:r>
              <a:rPr spc="-160" dirty="0"/>
              <a:t> </a:t>
            </a:r>
            <a:r>
              <a:rPr spc="20" dirty="0"/>
              <a:t>are</a:t>
            </a:r>
            <a:r>
              <a:rPr spc="-155" dirty="0"/>
              <a:t> </a:t>
            </a:r>
            <a:r>
              <a:rPr spc="35" dirty="0"/>
              <a:t>Arduino</a:t>
            </a:r>
            <a:r>
              <a:rPr spc="-160" dirty="0"/>
              <a:t> </a:t>
            </a:r>
            <a:r>
              <a:rPr spc="95" dirty="0"/>
              <a:t>Programs</a:t>
            </a:r>
            <a:r>
              <a:rPr spc="-155" dirty="0"/>
              <a:t> </a:t>
            </a:r>
            <a:r>
              <a:rPr spc="45" dirty="0"/>
              <a:t>Structured</a:t>
            </a:r>
          </a:p>
        </p:txBody>
      </p:sp>
      <p:sp>
        <p:nvSpPr>
          <p:cNvPr id="3" name="object 3"/>
          <p:cNvSpPr/>
          <p:nvPr/>
        </p:nvSpPr>
        <p:spPr>
          <a:xfrm>
            <a:off x="5267464" y="1505496"/>
            <a:ext cx="3362318" cy="2209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273" y="1588821"/>
            <a:ext cx="177800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void setup() {  </a:t>
            </a:r>
            <a:r>
              <a:rPr sz="1800" i="1" spc="-5" dirty="0">
                <a:latin typeface="Arial"/>
                <a:cs typeface="Arial"/>
              </a:rPr>
              <a:t>Code to </a:t>
            </a:r>
            <a:r>
              <a:rPr sz="1800" i="1" dirty="0">
                <a:latin typeface="Arial"/>
                <a:cs typeface="Arial"/>
              </a:rPr>
              <a:t>run</a:t>
            </a:r>
            <a:r>
              <a:rPr sz="1800" i="1" spc="-9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once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i="1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273" y="2846118"/>
            <a:ext cx="2349500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i="1" dirty="0">
                <a:latin typeface="Arial"/>
                <a:cs typeface="Arial"/>
              </a:rPr>
              <a:t>void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loop(){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i="1" spc="-5" dirty="0">
                <a:latin typeface="Arial"/>
                <a:cs typeface="Arial"/>
              </a:rPr>
              <a:t>Code to </a:t>
            </a:r>
            <a:r>
              <a:rPr sz="1800" i="1" dirty="0">
                <a:latin typeface="Arial"/>
                <a:cs typeface="Arial"/>
              </a:rPr>
              <a:t>run</a:t>
            </a:r>
            <a:r>
              <a:rPr sz="1800" i="1" spc="-9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repeatedly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i="1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4021" y="1983433"/>
            <a:ext cx="12630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  <a:tabLst>
                <a:tab pos="1249680" algn="l"/>
              </a:tabLst>
            </a:pPr>
            <a:r>
              <a:rPr sz="1400" spc="-5" dirty="0">
                <a:latin typeface="Arial"/>
                <a:cs typeface="Arial"/>
              </a:rPr>
              <a:t>Title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1A1A1A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Program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542" y="4379957"/>
            <a:ext cx="5337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Programs get </a:t>
            </a:r>
            <a:r>
              <a:rPr sz="1400" dirty="0">
                <a:latin typeface="Arial"/>
                <a:cs typeface="Arial"/>
              </a:rPr>
              <a:t>saved </a:t>
            </a:r>
            <a:r>
              <a:rPr sz="1400" spc="-5" dirty="0">
                <a:latin typeface="Arial"/>
                <a:cs typeface="Arial"/>
              </a:rPr>
              <a:t>in Documents/Arduino on </a:t>
            </a:r>
            <a:r>
              <a:rPr sz="1400" dirty="0">
                <a:latin typeface="Arial"/>
                <a:cs typeface="Arial"/>
              </a:rPr>
              <a:t>your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workstation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10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4949" y="726140"/>
            <a:ext cx="58851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Declaring</a:t>
            </a:r>
            <a:r>
              <a:rPr spc="-165" dirty="0"/>
              <a:t> </a:t>
            </a:r>
            <a:r>
              <a:rPr spc="100" dirty="0"/>
              <a:t>and</a:t>
            </a:r>
            <a:r>
              <a:rPr spc="-160" dirty="0"/>
              <a:t> </a:t>
            </a:r>
            <a:r>
              <a:rPr spc="40" dirty="0"/>
              <a:t>Instantiating</a:t>
            </a:r>
            <a:r>
              <a:rPr spc="-165" dirty="0"/>
              <a:t> </a:t>
            </a:r>
            <a:r>
              <a:rPr spc="60" dirty="0"/>
              <a:t>Variables</a:t>
            </a:r>
          </a:p>
        </p:txBody>
      </p:sp>
      <p:sp>
        <p:nvSpPr>
          <p:cNvPr id="3" name="object 3"/>
          <p:cNvSpPr/>
          <p:nvPr/>
        </p:nvSpPr>
        <p:spPr>
          <a:xfrm>
            <a:off x="3239668" y="1658729"/>
            <a:ext cx="5599513" cy="2126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499" y="3115168"/>
            <a:ext cx="2557780" cy="28575"/>
          </a:xfrm>
          <a:custGeom>
            <a:avLst/>
            <a:gdLst/>
            <a:ahLst/>
            <a:cxnLst/>
            <a:rect l="l" t="t" r="r" b="b"/>
            <a:pathLst>
              <a:path w="2557780" h="28575">
                <a:moveTo>
                  <a:pt x="0" y="28499"/>
                </a:moveTo>
                <a:lnTo>
                  <a:pt x="2557494" y="0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199" y="1486658"/>
            <a:ext cx="1966595" cy="2239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Declaring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dataType</a:t>
            </a:r>
            <a:r>
              <a:rPr sz="1400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variableName;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Example: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year;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Instantiating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400" b="1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Arial"/>
                <a:cs typeface="Arial"/>
              </a:rPr>
              <a:t>Add equals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sign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199" y="3947914"/>
            <a:ext cx="101854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9079">
              <a:lnSpc>
                <a:spcPct val="1161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Example: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year;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year =</a:t>
            </a:r>
            <a:r>
              <a:rPr sz="1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2017;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0163" y="3969488"/>
            <a:ext cx="235775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8640" marR="5080" indent="-483870">
              <a:lnSpc>
                <a:spcPct val="116100"/>
              </a:lnSpc>
              <a:spcBef>
                <a:spcPts val="100"/>
              </a:spcBef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Declaring and Instantiating 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Simultaneously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spcBef>
                <a:spcPts val="270"/>
              </a:spcBef>
            </a:pPr>
            <a:r>
              <a:rPr sz="1400" spc="-5" dirty="0">
                <a:latin typeface="Arial"/>
                <a:cs typeface="Arial"/>
              </a:rPr>
              <a:t>Example:</a:t>
            </a:r>
            <a:endParaRPr sz="1400">
              <a:latin typeface="Arial"/>
              <a:cs typeface="Arial"/>
            </a:endParaRPr>
          </a:p>
          <a:p>
            <a:pPr marL="590550">
              <a:lnSpc>
                <a:spcPts val="1664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year =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2017;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0557" y="3969488"/>
            <a:ext cx="2237105" cy="977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603250">
              <a:lnSpc>
                <a:spcPct val="100000"/>
              </a:lnSpc>
              <a:spcBef>
                <a:spcPts val="370"/>
              </a:spcBef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</a:t>
            </a:r>
            <a:r>
              <a:rPr sz="14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Constants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</a:pPr>
            <a:r>
              <a:rPr sz="1400" spc="-5" dirty="0">
                <a:latin typeface="Arial"/>
                <a:cs typeface="Arial"/>
              </a:rPr>
              <a:t>Add ‘const’ before dataType  Example:</a:t>
            </a:r>
            <a:endParaRPr sz="1400">
              <a:latin typeface="Arial"/>
              <a:cs typeface="Arial"/>
            </a:endParaRPr>
          </a:p>
          <a:p>
            <a:pPr marL="407670">
              <a:lnSpc>
                <a:spcPts val="1650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const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float pi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3.14;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34963" y="4001441"/>
            <a:ext cx="0" cy="947419"/>
          </a:xfrm>
          <a:custGeom>
            <a:avLst/>
            <a:gdLst/>
            <a:ahLst/>
            <a:cxnLst/>
            <a:rect l="l" t="t" r="r" b="b"/>
            <a:pathLst>
              <a:path h="947420">
                <a:moveTo>
                  <a:pt x="0" y="0"/>
                </a:moveTo>
                <a:lnTo>
                  <a:pt x="0" y="947398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11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0788" y="726140"/>
            <a:ext cx="29927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Scope </a:t>
            </a:r>
            <a:r>
              <a:rPr spc="50" dirty="0"/>
              <a:t>of</a:t>
            </a:r>
            <a:r>
              <a:rPr spc="-520" dirty="0"/>
              <a:t> </a:t>
            </a:r>
            <a:r>
              <a:rPr spc="60" dirty="0"/>
              <a:t>Variables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0695" y="1521532"/>
            <a:ext cx="8294370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83820" indent="-351790">
              <a:lnSpc>
                <a:spcPct val="113300"/>
              </a:lnSpc>
              <a:spcBef>
                <a:spcPts val="100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Arial"/>
                <a:cs typeface="Arial"/>
              </a:rPr>
              <a:t>Variable </a:t>
            </a:r>
            <a:r>
              <a:rPr sz="1600" dirty="0">
                <a:latin typeface="Arial"/>
                <a:cs typeface="Arial"/>
              </a:rPr>
              <a:t>scope </a:t>
            </a:r>
            <a:r>
              <a:rPr sz="1600" spc="-5" dirty="0">
                <a:latin typeface="Arial"/>
                <a:cs typeface="Arial"/>
              </a:rPr>
              <a:t>determines where the </a:t>
            </a:r>
            <a:r>
              <a:rPr sz="1600" dirty="0">
                <a:latin typeface="Arial"/>
                <a:cs typeface="Arial"/>
              </a:rPr>
              <a:t>variable can </a:t>
            </a:r>
            <a:r>
              <a:rPr sz="1600" spc="-5" dirty="0">
                <a:latin typeface="Arial"/>
                <a:cs typeface="Arial"/>
              </a:rPr>
              <a:t>be used in the </a:t>
            </a:r>
            <a:r>
              <a:rPr sz="1600" dirty="0">
                <a:latin typeface="Arial"/>
                <a:cs typeface="Arial"/>
              </a:rPr>
              <a:t>sketch. </a:t>
            </a:r>
            <a:r>
              <a:rPr sz="1600" spc="-5" dirty="0">
                <a:latin typeface="Arial"/>
                <a:cs typeface="Arial"/>
              </a:rPr>
              <a:t>There are two  </a:t>
            </a:r>
            <a:r>
              <a:rPr sz="1600" dirty="0">
                <a:latin typeface="Arial"/>
                <a:cs typeface="Arial"/>
              </a:rPr>
              <a:t>variable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scopes</a:t>
            </a:r>
            <a:endParaRPr sz="1600">
              <a:latin typeface="Arial"/>
              <a:cs typeface="Arial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Char char="○"/>
              <a:tabLst>
                <a:tab pos="821055" algn="l"/>
                <a:tab pos="821690" algn="l"/>
              </a:tabLst>
            </a:pPr>
            <a:r>
              <a:rPr sz="1600" spc="-5" dirty="0">
                <a:latin typeface="Arial"/>
                <a:cs typeface="Arial"/>
              </a:rPr>
              <a:t>Local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Variables</a:t>
            </a:r>
            <a:endParaRPr sz="1600">
              <a:latin typeface="Arial"/>
              <a:cs typeface="Arial"/>
            </a:endParaRPr>
          </a:p>
          <a:p>
            <a:pPr marL="1278255" lvl="2" indent="-351790">
              <a:lnSpc>
                <a:spcPct val="100000"/>
              </a:lnSpc>
              <a:spcBef>
                <a:spcPts val="254"/>
              </a:spcBef>
              <a:buChar char="■"/>
              <a:tabLst>
                <a:tab pos="1278255" algn="l"/>
                <a:tab pos="1278890" algn="l"/>
              </a:tabLst>
            </a:pPr>
            <a:r>
              <a:rPr sz="1600" spc="-5" dirty="0">
                <a:latin typeface="Arial"/>
                <a:cs typeface="Arial"/>
              </a:rPr>
              <a:t>Can only be used inside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function, and only appear inside that function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block.</a:t>
            </a:r>
            <a:endParaRPr sz="1600">
              <a:latin typeface="Arial"/>
              <a:cs typeface="Arial"/>
            </a:endParaRPr>
          </a:p>
          <a:p>
            <a:pPr marL="1278255" lvl="2" indent="-351790">
              <a:lnSpc>
                <a:spcPct val="100000"/>
              </a:lnSpc>
              <a:spcBef>
                <a:spcPts val="254"/>
              </a:spcBef>
              <a:buChar char="■"/>
              <a:tabLst>
                <a:tab pos="1278255" algn="l"/>
                <a:tab pos="1278890" algn="l"/>
              </a:tabLst>
            </a:pPr>
            <a:r>
              <a:rPr sz="1600" spc="-5" dirty="0">
                <a:latin typeface="Arial"/>
                <a:cs typeface="Arial"/>
              </a:rPr>
              <a:t>You won't </a:t>
            </a:r>
            <a:r>
              <a:rPr sz="1600" dirty="0">
                <a:latin typeface="Arial"/>
                <a:cs typeface="Arial"/>
              </a:rPr>
              <a:t>see a </a:t>
            </a:r>
            <a:r>
              <a:rPr sz="1600" spc="-5" dirty="0">
                <a:latin typeface="Arial"/>
                <a:cs typeface="Arial"/>
              </a:rPr>
              <a:t>local </a:t>
            </a:r>
            <a:r>
              <a:rPr sz="1600" dirty="0">
                <a:latin typeface="Arial"/>
                <a:cs typeface="Arial"/>
              </a:rPr>
              <a:t>variable </a:t>
            </a:r>
            <a:r>
              <a:rPr sz="1600" spc="-5" dirty="0">
                <a:latin typeface="Arial"/>
                <a:cs typeface="Arial"/>
              </a:rPr>
              <a:t>from the </a:t>
            </a:r>
            <a:r>
              <a:rPr sz="1600" dirty="0">
                <a:latin typeface="Arial"/>
                <a:cs typeface="Arial"/>
              </a:rPr>
              <a:t>setup </a:t>
            </a:r>
            <a:r>
              <a:rPr sz="1600" spc="-5" dirty="0">
                <a:latin typeface="Arial"/>
                <a:cs typeface="Arial"/>
              </a:rPr>
              <a:t>function in the loop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  <a:p>
            <a:pPr marL="351155" marR="4378325" lvl="1" indent="-351155" algn="r">
              <a:lnSpc>
                <a:spcPct val="100000"/>
              </a:lnSpc>
              <a:spcBef>
                <a:spcPts val="254"/>
              </a:spcBef>
              <a:buChar char="○"/>
              <a:tabLst>
                <a:tab pos="351155" algn="l"/>
                <a:tab pos="821690" algn="l"/>
              </a:tabLst>
            </a:pPr>
            <a:r>
              <a:rPr sz="1600" spc="-5" dirty="0">
                <a:latin typeface="Arial"/>
                <a:cs typeface="Arial"/>
              </a:rPr>
              <a:t>Global Variables </a:t>
            </a:r>
            <a:r>
              <a:rPr sz="1600" dirty="0">
                <a:latin typeface="Arial"/>
                <a:cs typeface="Arial"/>
              </a:rPr>
              <a:t>(Static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Variables)</a:t>
            </a:r>
            <a:endParaRPr sz="1600">
              <a:latin typeface="Arial"/>
              <a:cs typeface="Arial"/>
            </a:endParaRPr>
          </a:p>
          <a:p>
            <a:pPr marL="351155" marR="4357370" lvl="2" indent="-351155" algn="r">
              <a:lnSpc>
                <a:spcPct val="100000"/>
              </a:lnSpc>
              <a:spcBef>
                <a:spcPts val="254"/>
              </a:spcBef>
              <a:buChar char="■"/>
              <a:tabLst>
                <a:tab pos="351155" algn="l"/>
                <a:tab pos="351790" algn="l"/>
              </a:tabLst>
            </a:pPr>
            <a:r>
              <a:rPr sz="1600" spc="-5" dirty="0">
                <a:latin typeface="Arial"/>
                <a:cs typeface="Arial"/>
              </a:rPr>
              <a:t>Can be used in ALL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functions</a:t>
            </a:r>
            <a:endParaRPr sz="1600">
              <a:latin typeface="Arial"/>
              <a:cs typeface="Arial"/>
            </a:endParaRPr>
          </a:p>
          <a:p>
            <a:pPr marL="1278255" lvl="2" indent="-351790">
              <a:lnSpc>
                <a:spcPct val="100000"/>
              </a:lnSpc>
              <a:spcBef>
                <a:spcPts val="254"/>
              </a:spcBef>
              <a:buChar char="■"/>
              <a:tabLst>
                <a:tab pos="1278255" algn="l"/>
                <a:tab pos="1278890" algn="l"/>
              </a:tabLst>
            </a:pPr>
            <a:r>
              <a:rPr sz="1600" spc="-5" dirty="0">
                <a:latin typeface="Arial"/>
                <a:cs typeface="Arial"/>
              </a:rPr>
              <a:t>Common to </a:t>
            </a:r>
            <a:r>
              <a:rPr sz="1600" dirty="0">
                <a:latin typeface="Arial"/>
                <a:cs typeface="Arial"/>
              </a:rPr>
              <a:t>see </a:t>
            </a:r>
            <a:r>
              <a:rPr sz="1600" spc="-5" dirty="0">
                <a:latin typeface="Arial"/>
                <a:cs typeface="Arial"/>
              </a:rPr>
              <a:t>them at the </a:t>
            </a:r>
            <a:r>
              <a:rPr sz="1600" dirty="0">
                <a:latin typeface="Arial"/>
                <a:cs typeface="Arial"/>
              </a:rPr>
              <a:t>start </a:t>
            </a:r>
            <a:r>
              <a:rPr sz="1600" spc="-5" dirty="0">
                <a:latin typeface="Arial"/>
                <a:cs typeface="Arial"/>
              </a:rPr>
              <a:t>of the </a:t>
            </a:r>
            <a:r>
              <a:rPr sz="1600" dirty="0">
                <a:latin typeface="Arial"/>
                <a:cs typeface="Arial"/>
              </a:rPr>
              <a:t>sketch </a:t>
            </a:r>
            <a:r>
              <a:rPr sz="1600" spc="-5" dirty="0">
                <a:latin typeface="Arial"/>
                <a:cs typeface="Arial"/>
              </a:rPr>
              <a:t>before the </a:t>
            </a:r>
            <a:r>
              <a:rPr sz="1600" dirty="0">
                <a:latin typeface="Arial"/>
                <a:cs typeface="Arial"/>
              </a:rPr>
              <a:t>setup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7370" y="726140"/>
            <a:ext cx="24993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Math</a:t>
            </a:r>
            <a:r>
              <a:rPr spc="-210" dirty="0"/>
              <a:t> </a:t>
            </a:r>
            <a:r>
              <a:rPr spc="50" dirty="0"/>
              <a:t>Operators</a:t>
            </a:r>
          </a:p>
        </p:txBody>
      </p:sp>
      <p:sp>
        <p:nvSpPr>
          <p:cNvPr id="3" name="object 3"/>
          <p:cNvSpPr/>
          <p:nvPr/>
        </p:nvSpPr>
        <p:spPr>
          <a:xfrm>
            <a:off x="6002737" y="1401297"/>
            <a:ext cx="2575644" cy="3637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624" y="3268693"/>
            <a:ext cx="4243705" cy="19050"/>
          </a:xfrm>
          <a:custGeom>
            <a:avLst/>
            <a:gdLst/>
            <a:ahLst/>
            <a:cxnLst/>
            <a:rect l="l" t="t" r="r" b="b"/>
            <a:pathLst>
              <a:path w="4243705" h="19050">
                <a:moveTo>
                  <a:pt x="0" y="0"/>
                </a:moveTo>
                <a:lnTo>
                  <a:pt x="4243491" y="18899"/>
                </a:lnTo>
              </a:path>
            </a:pathLst>
          </a:custGeom>
          <a:ln w="38099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023" y="4335491"/>
            <a:ext cx="4243705" cy="19050"/>
          </a:xfrm>
          <a:custGeom>
            <a:avLst/>
            <a:gdLst/>
            <a:ahLst/>
            <a:cxnLst/>
            <a:rect l="l" t="t" r="r" b="b"/>
            <a:pathLst>
              <a:path w="4243705" h="19050">
                <a:moveTo>
                  <a:pt x="0" y="0"/>
                </a:moveTo>
                <a:lnTo>
                  <a:pt x="4243491" y="18899"/>
                </a:lnTo>
              </a:path>
            </a:pathLst>
          </a:custGeom>
          <a:ln w="38099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1949" y="1101239"/>
            <a:ext cx="4799330" cy="373570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1115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Standard Operators are built-in for use and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be used with  </a:t>
            </a:r>
            <a:r>
              <a:rPr sz="1400" dirty="0">
                <a:latin typeface="Arial"/>
                <a:cs typeface="Arial"/>
              </a:rPr>
              <a:t>variables. </a:t>
            </a:r>
            <a:r>
              <a:rPr sz="1400" spc="-5" dirty="0">
                <a:latin typeface="Arial"/>
                <a:cs typeface="Arial"/>
              </a:rPr>
              <a:t>Two examples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below:</a:t>
            </a:r>
            <a:endParaRPr sz="1400">
              <a:latin typeface="Arial"/>
              <a:cs typeface="Arial"/>
            </a:endParaRPr>
          </a:p>
          <a:p>
            <a:pPr marL="12700" marR="4256405">
              <a:lnSpc>
                <a:spcPts val="1650"/>
              </a:lnSpc>
              <a:spcBef>
                <a:spcPts val="131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x;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float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y;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z;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85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 =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5;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y =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2.7;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z =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x+y;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What is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z </a:t>
            </a: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equal to</a:t>
            </a:r>
            <a:r>
              <a:rPr sz="14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above?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Arial"/>
              <a:cs typeface="Arial"/>
            </a:endParaRPr>
          </a:p>
          <a:p>
            <a:pPr marL="12700" marR="3772535">
              <a:lnSpc>
                <a:spcPts val="165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 =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5;  float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y =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2.7;  float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z =</a:t>
            </a:r>
            <a:r>
              <a:rPr sz="1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x+y;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What is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z </a:t>
            </a: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equal to</a:t>
            </a:r>
            <a:r>
              <a:rPr sz="14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FF0000"/>
                </a:solidFill>
                <a:latin typeface="Arial"/>
                <a:cs typeface="Arial"/>
              </a:rPr>
              <a:t>above?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Tip: instead of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 = x +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1; </a:t>
            </a:r>
            <a:r>
              <a:rPr sz="1400" dirty="0">
                <a:latin typeface="Arial"/>
                <a:cs typeface="Arial"/>
              </a:rPr>
              <a:t>you can </a:t>
            </a:r>
            <a:r>
              <a:rPr sz="1400" spc="-5" dirty="0">
                <a:latin typeface="Arial"/>
                <a:cs typeface="Arial"/>
              </a:rPr>
              <a:t>write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+=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1;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Using</a:t>
            </a:r>
            <a:r>
              <a:rPr spc="-185" dirty="0"/>
              <a:t> </a:t>
            </a:r>
            <a:r>
              <a:rPr spc="20" dirty="0"/>
              <a:t>the</a:t>
            </a:r>
            <a:r>
              <a:rPr spc="-180" dirty="0"/>
              <a:t> </a:t>
            </a:r>
            <a:r>
              <a:rPr spc="45" dirty="0"/>
              <a:t>Serial</a:t>
            </a:r>
            <a:r>
              <a:rPr spc="-180" dirty="0"/>
              <a:t> </a:t>
            </a:r>
            <a:r>
              <a:rPr spc="40" dirty="0"/>
              <a:t>Monitor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2040695"/>
            <a:ext cx="3810000" cy="865505"/>
            <a:chOff x="0" y="2040695"/>
            <a:chExt cx="3810000" cy="865505"/>
          </a:xfrm>
        </p:grpSpPr>
        <p:sp>
          <p:nvSpPr>
            <p:cNvPr id="4" name="object 4"/>
            <p:cNvSpPr/>
            <p:nvPr/>
          </p:nvSpPr>
          <p:spPr>
            <a:xfrm>
              <a:off x="0" y="2134670"/>
              <a:ext cx="3809992" cy="7524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82043" y="2594944"/>
              <a:ext cx="322580" cy="292735"/>
            </a:xfrm>
            <a:custGeom>
              <a:avLst/>
              <a:gdLst/>
              <a:ahLst/>
              <a:cxnLst/>
              <a:rect l="l" t="t" r="r" b="b"/>
              <a:pathLst>
                <a:path w="322579" h="292735">
                  <a:moveTo>
                    <a:pt x="0" y="0"/>
                  </a:moveTo>
                  <a:lnTo>
                    <a:pt x="322199" y="0"/>
                  </a:lnTo>
                  <a:lnTo>
                    <a:pt x="322199" y="292199"/>
                  </a:lnTo>
                  <a:lnTo>
                    <a:pt x="0" y="292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2542" y="2059745"/>
              <a:ext cx="635" cy="535305"/>
            </a:xfrm>
            <a:custGeom>
              <a:avLst/>
              <a:gdLst/>
              <a:ahLst/>
              <a:cxnLst/>
              <a:rect l="l" t="t" r="r" b="b"/>
              <a:pathLst>
                <a:path w="635" h="535305">
                  <a:moveTo>
                    <a:pt x="0" y="0"/>
                  </a:moveTo>
                  <a:lnTo>
                    <a:pt x="599" y="535198"/>
                  </a:lnTo>
                </a:path>
              </a:pathLst>
            </a:custGeom>
            <a:ln w="380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024" y="1077799"/>
            <a:ext cx="8783320" cy="61404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serial monitor </a:t>
            </a:r>
            <a:r>
              <a:rPr sz="1400" spc="-5" dirty="0">
                <a:latin typeface="Arial"/>
                <a:cs typeface="Arial"/>
              </a:rPr>
              <a:t>allows </a:t>
            </a:r>
            <a:r>
              <a:rPr sz="1400" dirty="0">
                <a:latin typeface="Arial"/>
                <a:cs typeface="Arial"/>
              </a:rPr>
              <a:t>you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see </a:t>
            </a:r>
            <a:r>
              <a:rPr sz="1400" spc="-5" dirty="0">
                <a:latin typeface="Arial"/>
                <a:cs typeface="Arial"/>
              </a:rPr>
              <a:t>the output from 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program</a:t>
            </a:r>
            <a:endParaRPr sz="1400">
              <a:latin typeface="Arial"/>
              <a:cs typeface="Arial"/>
            </a:endParaRPr>
          </a:p>
          <a:p>
            <a:pPr marL="4208145">
              <a:lnSpc>
                <a:spcPct val="100000"/>
              </a:lnSpc>
              <a:spcBef>
                <a:spcPts val="635"/>
              </a:spcBef>
            </a:pPr>
            <a:r>
              <a:rPr sz="1400" spc="-5" dirty="0">
                <a:latin typeface="Arial"/>
                <a:cs typeface="Arial"/>
              </a:rPr>
              <a:t>1. insert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Serial.begin(baudRate); </a:t>
            </a:r>
            <a:r>
              <a:rPr sz="1400" spc="-5" dirty="0">
                <a:latin typeface="Arial"/>
                <a:cs typeface="Arial"/>
              </a:rPr>
              <a:t>to initialize the </a:t>
            </a:r>
            <a:r>
              <a:rPr sz="1400" dirty="0">
                <a:latin typeface="Arial"/>
                <a:cs typeface="Arial"/>
              </a:rPr>
              <a:t>serial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6746" y="1735358"/>
            <a:ext cx="1092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Located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4067" y="1871686"/>
            <a:ext cx="397764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baudRate </a:t>
            </a: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Speed of Connection </a:t>
            </a:r>
            <a:r>
              <a:rPr sz="1400" dirty="0">
                <a:latin typeface="Arial"/>
                <a:cs typeface="Arial"/>
              </a:rPr>
              <a:t>(higher </a:t>
            </a:r>
            <a:r>
              <a:rPr sz="1400" spc="-5" dirty="0">
                <a:latin typeface="Arial"/>
                <a:cs typeface="Arial"/>
              </a:rPr>
              <a:t>is faster;  </a:t>
            </a:r>
            <a:r>
              <a:rPr sz="1400" dirty="0">
                <a:latin typeface="Arial"/>
                <a:cs typeface="Arial"/>
              </a:rPr>
              <a:t>must match </a:t>
            </a:r>
            <a:r>
              <a:rPr sz="1400" spc="-5" dirty="0">
                <a:latin typeface="Arial"/>
                <a:cs typeface="Arial"/>
              </a:rPr>
              <a:t>workstation baud). // </a:t>
            </a:r>
            <a:r>
              <a:rPr sz="1400" dirty="0">
                <a:latin typeface="Arial"/>
                <a:cs typeface="Arial"/>
              </a:rPr>
              <a:t>i </a:t>
            </a:r>
            <a:r>
              <a:rPr sz="1400" spc="-5" dirty="0">
                <a:latin typeface="Arial"/>
                <a:cs typeface="Arial"/>
              </a:rPr>
              <a:t>want that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baud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96867" y="2500335"/>
            <a:ext cx="390334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default baud </a:t>
            </a:r>
            <a:r>
              <a:rPr sz="1400" dirty="0">
                <a:latin typeface="Arial"/>
                <a:cs typeface="Arial"/>
              </a:rPr>
              <a:t>rate </a:t>
            </a:r>
            <a:r>
              <a:rPr sz="1400" spc="-5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9600;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209550" indent="-197485">
              <a:lnSpc>
                <a:spcPts val="1664"/>
              </a:lnSpc>
              <a:buAutoNum type="arabicPeriod" startAt="2"/>
              <a:tabLst>
                <a:tab pos="210185" algn="l"/>
              </a:tabLst>
            </a:pPr>
            <a:r>
              <a:rPr sz="1400" spc="-5" dirty="0">
                <a:latin typeface="Arial"/>
                <a:cs typeface="Arial"/>
              </a:rPr>
              <a:t>Printing to the </a:t>
            </a:r>
            <a:r>
              <a:rPr sz="1400" dirty="0">
                <a:latin typeface="Arial"/>
                <a:cs typeface="Arial"/>
              </a:rPr>
              <a:t>serial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monitor:</a:t>
            </a:r>
            <a:endParaRPr sz="1400">
              <a:latin typeface="Arial"/>
              <a:cs typeface="Arial"/>
            </a:endParaRPr>
          </a:p>
          <a:p>
            <a:pPr marL="469265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Serial.print(sum) // does not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start a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new line  Serial.println(sum) //starts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new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Arial"/>
              <a:cs typeface="Arial"/>
            </a:endParaRPr>
          </a:p>
          <a:p>
            <a:pPr marL="209550" indent="-197485">
              <a:lnSpc>
                <a:spcPct val="100000"/>
              </a:lnSpc>
              <a:buAutoNum type="arabicPeriod" startAt="3"/>
              <a:tabLst>
                <a:tab pos="210185" algn="l"/>
              </a:tabLst>
            </a:pPr>
            <a:r>
              <a:rPr sz="1400" spc="-5" dirty="0">
                <a:latin typeface="Arial"/>
                <a:cs typeface="Arial"/>
              </a:rPr>
              <a:t>Working 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3629" y="3944958"/>
            <a:ext cx="4093845" cy="6731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295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"/>
                <a:cs typeface="Arial"/>
              </a:rPr>
              <a:t>delay(x): pauses the </a:t>
            </a:r>
            <a:r>
              <a:rPr sz="900" dirty="0">
                <a:latin typeface="Arial"/>
                <a:cs typeface="Arial"/>
              </a:rPr>
              <a:t>sketch </a:t>
            </a:r>
            <a:r>
              <a:rPr sz="900" spc="-5" dirty="0">
                <a:latin typeface="Arial"/>
                <a:cs typeface="Arial"/>
              </a:rPr>
              <a:t>for </a:t>
            </a:r>
            <a:r>
              <a:rPr sz="900" dirty="0">
                <a:latin typeface="Arial"/>
                <a:cs typeface="Arial"/>
              </a:rPr>
              <a:t>x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milliseconds</a:t>
            </a:r>
            <a:endParaRPr sz="900">
              <a:latin typeface="Arial"/>
              <a:cs typeface="Arial"/>
            </a:endParaRPr>
          </a:p>
          <a:p>
            <a:pPr marL="309880" indent="-297815">
              <a:lnSpc>
                <a:spcPct val="100000"/>
              </a:lnSpc>
              <a:spcBef>
                <a:spcPts val="195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"/>
                <a:cs typeface="Arial"/>
              </a:rPr>
              <a:t>delayMicroseconds(x): pauses the </a:t>
            </a:r>
            <a:r>
              <a:rPr sz="900" dirty="0">
                <a:latin typeface="Arial"/>
                <a:cs typeface="Arial"/>
              </a:rPr>
              <a:t>sketch </a:t>
            </a:r>
            <a:r>
              <a:rPr sz="900" spc="-5" dirty="0">
                <a:latin typeface="Arial"/>
                <a:cs typeface="Arial"/>
              </a:rPr>
              <a:t>for </a:t>
            </a:r>
            <a:r>
              <a:rPr sz="900" dirty="0">
                <a:latin typeface="Arial"/>
                <a:cs typeface="Arial"/>
              </a:rPr>
              <a:t>x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microseconds</a:t>
            </a:r>
            <a:endParaRPr sz="900">
              <a:latin typeface="Arial"/>
              <a:cs typeface="Arial"/>
            </a:endParaRPr>
          </a:p>
          <a:p>
            <a:pPr marL="309880" indent="-297815">
              <a:lnSpc>
                <a:spcPct val="100000"/>
              </a:lnSpc>
              <a:spcBef>
                <a:spcPts val="195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"/>
                <a:cs typeface="Arial"/>
              </a:rPr>
              <a:t>micros(): </a:t>
            </a:r>
            <a:r>
              <a:rPr sz="900" spc="-5" dirty="0">
                <a:latin typeface="Arial"/>
                <a:cs typeface="Arial"/>
              </a:rPr>
              <a:t>Returns the number of </a:t>
            </a:r>
            <a:r>
              <a:rPr sz="900" dirty="0">
                <a:latin typeface="Arial"/>
                <a:cs typeface="Arial"/>
              </a:rPr>
              <a:t>microseconds since </a:t>
            </a:r>
            <a:r>
              <a:rPr sz="900" spc="-5" dirty="0">
                <a:latin typeface="Arial"/>
                <a:cs typeface="Arial"/>
              </a:rPr>
              <a:t>the arduino was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reset</a:t>
            </a:r>
            <a:endParaRPr sz="900">
              <a:latin typeface="Arial"/>
              <a:cs typeface="Arial"/>
            </a:endParaRPr>
          </a:p>
          <a:p>
            <a:pPr marL="309880" indent="-297815">
              <a:lnSpc>
                <a:spcPct val="100000"/>
              </a:lnSpc>
              <a:spcBef>
                <a:spcPts val="195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"/>
                <a:cs typeface="Arial"/>
              </a:rPr>
              <a:t>millis(): returns </a:t>
            </a:r>
            <a:r>
              <a:rPr sz="900" spc="-5" dirty="0">
                <a:latin typeface="Arial"/>
                <a:cs typeface="Arial"/>
              </a:rPr>
              <a:t>the number of </a:t>
            </a:r>
            <a:r>
              <a:rPr sz="900" dirty="0">
                <a:latin typeface="Arial"/>
                <a:cs typeface="Arial"/>
              </a:rPr>
              <a:t>milliseconds since </a:t>
            </a:r>
            <a:r>
              <a:rPr sz="900" spc="-5" dirty="0">
                <a:latin typeface="Arial"/>
                <a:cs typeface="Arial"/>
              </a:rPr>
              <a:t>the Arduino was</a:t>
            </a:r>
            <a:r>
              <a:rPr sz="900" spc="-9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reset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399" y="1832801"/>
            <a:ext cx="4271010" cy="3288665"/>
            <a:chOff x="152399" y="1832801"/>
            <a:chExt cx="4271010" cy="3288665"/>
          </a:xfrm>
        </p:grpSpPr>
        <p:sp>
          <p:nvSpPr>
            <p:cNvPr id="13" name="object 13"/>
            <p:cNvSpPr/>
            <p:nvPr/>
          </p:nvSpPr>
          <p:spPr>
            <a:xfrm>
              <a:off x="2046020" y="1974416"/>
              <a:ext cx="2317115" cy="1402080"/>
            </a:xfrm>
            <a:custGeom>
              <a:avLst/>
              <a:gdLst/>
              <a:ahLst/>
              <a:cxnLst/>
              <a:rect l="l" t="t" r="r" b="b"/>
              <a:pathLst>
                <a:path w="2317115" h="1402079">
                  <a:moveTo>
                    <a:pt x="0" y="1394602"/>
                  </a:moveTo>
                  <a:lnTo>
                    <a:pt x="2036395" y="1401802"/>
                  </a:lnTo>
                </a:path>
                <a:path w="2317115" h="1402079">
                  <a:moveTo>
                    <a:pt x="2046045" y="1401852"/>
                  </a:moveTo>
                  <a:lnTo>
                    <a:pt x="2316570" y="0"/>
                  </a:lnTo>
                </a:path>
              </a:pathLst>
            </a:custGeom>
            <a:ln w="2857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01953" y="1832801"/>
              <a:ext cx="121249" cy="164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31270" y="3508568"/>
              <a:ext cx="2182495" cy="1116330"/>
            </a:xfrm>
            <a:custGeom>
              <a:avLst/>
              <a:gdLst/>
              <a:ahLst/>
              <a:cxnLst/>
              <a:rect l="l" t="t" r="r" b="b"/>
              <a:pathLst>
                <a:path w="2182495" h="1116329">
                  <a:moveTo>
                    <a:pt x="0" y="1115747"/>
                  </a:moveTo>
                  <a:lnTo>
                    <a:pt x="1951196" y="1086947"/>
                  </a:lnTo>
                </a:path>
                <a:path w="2182495" h="1116329">
                  <a:moveTo>
                    <a:pt x="1960796" y="1086897"/>
                  </a:moveTo>
                  <a:lnTo>
                    <a:pt x="2182445" y="0"/>
                  </a:lnTo>
                </a:path>
              </a:pathLst>
            </a:custGeom>
            <a:ln w="2857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53178" y="3367205"/>
              <a:ext cx="121074" cy="165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399" y="3039551"/>
              <a:ext cx="1951196" cy="208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96622" y="4256641"/>
              <a:ext cx="2844165" cy="590550"/>
            </a:xfrm>
            <a:custGeom>
              <a:avLst/>
              <a:gdLst/>
              <a:ahLst/>
              <a:cxnLst/>
              <a:rect l="l" t="t" r="r" b="b"/>
              <a:pathLst>
                <a:path w="2844165" h="590550">
                  <a:moveTo>
                    <a:pt x="0" y="590073"/>
                  </a:moveTo>
                  <a:lnTo>
                    <a:pt x="2707494" y="581673"/>
                  </a:lnTo>
                </a:path>
                <a:path w="2844165" h="590550">
                  <a:moveTo>
                    <a:pt x="2718894" y="581473"/>
                  </a:moveTo>
                  <a:lnTo>
                    <a:pt x="2843719" y="0"/>
                  </a:lnTo>
                </a:path>
              </a:pathLst>
            </a:custGeom>
            <a:ln w="2857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79903" y="4115554"/>
              <a:ext cx="120874" cy="165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8589" y="726140"/>
            <a:ext cx="45173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Output</a:t>
            </a:r>
            <a:r>
              <a:rPr spc="-170" dirty="0"/>
              <a:t> </a:t>
            </a:r>
            <a:r>
              <a:rPr spc="65" dirty="0"/>
              <a:t>on</a:t>
            </a:r>
            <a:r>
              <a:rPr spc="-170" dirty="0"/>
              <a:t> </a:t>
            </a:r>
            <a:r>
              <a:rPr spc="20" dirty="0"/>
              <a:t>the</a:t>
            </a:r>
            <a:r>
              <a:rPr spc="-170" dirty="0"/>
              <a:t> </a:t>
            </a:r>
            <a:r>
              <a:rPr spc="45" dirty="0"/>
              <a:t>Serial</a:t>
            </a:r>
            <a:r>
              <a:rPr spc="-170" dirty="0"/>
              <a:t> </a:t>
            </a:r>
            <a:r>
              <a:rPr spc="40" dirty="0"/>
              <a:t>Monitor</a:t>
            </a:r>
          </a:p>
        </p:txBody>
      </p:sp>
      <p:sp>
        <p:nvSpPr>
          <p:cNvPr id="3" name="object 3"/>
          <p:cNvSpPr/>
          <p:nvPr/>
        </p:nvSpPr>
        <p:spPr>
          <a:xfrm>
            <a:off x="152399" y="1277722"/>
            <a:ext cx="4143366" cy="2666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5665" y="1272972"/>
            <a:ext cx="3295643" cy="2609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52916" y="2745619"/>
            <a:ext cx="527050" cy="123825"/>
            <a:chOff x="4352916" y="2745619"/>
            <a:chExt cx="527050" cy="123825"/>
          </a:xfrm>
        </p:grpSpPr>
        <p:sp>
          <p:nvSpPr>
            <p:cNvPr id="6" name="object 6"/>
            <p:cNvSpPr/>
            <p:nvPr/>
          </p:nvSpPr>
          <p:spPr>
            <a:xfrm>
              <a:off x="4371966" y="2806494"/>
              <a:ext cx="414020" cy="1270"/>
            </a:xfrm>
            <a:custGeom>
              <a:avLst/>
              <a:gdLst/>
              <a:ahLst/>
              <a:cxnLst/>
              <a:rect l="l" t="t" r="r" b="b"/>
              <a:pathLst>
                <a:path w="414020" h="1269">
                  <a:moveTo>
                    <a:pt x="0" y="0"/>
                  </a:moveTo>
                  <a:lnTo>
                    <a:pt x="413924" y="1124"/>
                  </a:lnTo>
                </a:path>
              </a:pathLst>
            </a:custGeom>
            <a:ln w="380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23890" y="2745619"/>
              <a:ext cx="155924" cy="1237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8799" y="4359202"/>
            <a:ext cx="3815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Tip: use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// </a:t>
            </a:r>
            <a:r>
              <a:rPr sz="1400" spc="-5" dirty="0">
                <a:latin typeface="Arial"/>
                <a:cs typeface="Arial"/>
              </a:rPr>
              <a:t>to place </a:t>
            </a:r>
            <a:r>
              <a:rPr sz="1400" dirty="0">
                <a:latin typeface="Arial"/>
                <a:cs typeface="Arial"/>
              </a:rPr>
              <a:t>a comment. </a:t>
            </a:r>
            <a:r>
              <a:rPr sz="1400" spc="-5" dirty="0">
                <a:latin typeface="Arial"/>
                <a:cs typeface="Arial"/>
              </a:rPr>
              <a:t>Examples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8399" y="4209841"/>
            <a:ext cx="3855720" cy="28575"/>
          </a:xfrm>
          <a:custGeom>
            <a:avLst/>
            <a:gdLst/>
            <a:ahLst/>
            <a:cxnLst/>
            <a:rect l="l" t="t" r="r" b="b"/>
            <a:pathLst>
              <a:path w="3855720" h="28575">
                <a:moveTo>
                  <a:pt x="0" y="0"/>
                </a:moveTo>
                <a:lnTo>
                  <a:pt x="3855292" y="28499"/>
                </a:lnTo>
              </a:path>
            </a:pathLst>
          </a:custGeom>
          <a:ln w="38099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42015" y="4168683"/>
            <a:ext cx="403034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Note: You cannot concatenate </a:t>
            </a:r>
            <a:r>
              <a:rPr sz="1400" b="1" dirty="0">
                <a:latin typeface="Arial"/>
                <a:cs typeface="Arial"/>
              </a:rPr>
              <a:t>the </a:t>
            </a:r>
            <a:r>
              <a:rPr sz="1400" b="1" spc="-5" dirty="0">
                <a:latin typeface="Arial"/>
                <a:cs typeface="Arial"/>
              </a:rPr>
              <a:t>Serial output  Ex.</a:t>
            </a:r>
            <a:endParaRPr sz="1400">
              <a:latin typeface="Arial"/>
              <a:cs typeface="Arial"/>
            </a:endParaRPr>
          </a:p>
          <a:p>
            <a:pPr marL="61594" marR="1029969" indent="-4953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// </a:t>
            </a:r>
            <a:r>
              <a:rPr sz="1400" b="1" dirty="0">
                <a:latin typeface="Arial"/>
                <a:cs typeface="Arial"/>
              </a:rPr>
              <a:t>this </a:t>
            </a:r>
            <a:r>
              <a:rPr sz="1400" b="1" spc="-5" dirty="0">
                <a:latin typeface="Arial"/>
                <a:cs typeface="Arial"/>
              </a:rPr>
              <a:t>won’t work  Serial.println(“The sum is” </a:t>
            </a:r>
            <a:r>
              <a:rPr sz="1400" b="1" dirty="0">
                <a:latin typeface="Arial"/>
                <a:cs typeface="Arial"/>
              </a:rPr>
              <a:t>+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sum);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15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6412" y="726140"/>
            <a:ext cx="41414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Advanced Math</a:t>
            </a:r>
            <a:r>
              <a:rPr spc="-445" dirty="0"/>
              <a:t> </a:t>
            </a:r>
            <a:r>
              <a:rPr spc="40" dirty="0"/>
              <a:t>Functions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156818" y="1325922"/>
            <a:ext cx="5943587" cy="3095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374" y="1235113"/>
            <a:ext cx="2302510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int Temperature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-7;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value =</a:t>
            </a:r>
            <a:r>
              <a:rPr sz="14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abs(temperature);  Serial.println(value);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What does it print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above?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299" y="3054243"/>
            <a:ext cx="2671445" cy="19050"/>
          </a:xfrm>
          <a:custGeom>
            <a:avLst/>
            <a:gdLst/>
            <a:ahLst/>
            <a:cxnLst/>
            <a:rect l="l" t="t" r="r" b="b"/>
            <a:pathLst>
              <a:path w="2671445" h="19050">
                <a:moveTo>
                  <a:pt x="0" y="18899"/>
                </a:moveTo>
                <a:lnTo>
                  <a:pt x="2671194" y="0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4" y="3373738"/>
            <a:ext cx="27882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Note: The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map()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contrain() </a:t>
            </a:r>
            <a:r>
              <a:rPr sz="1100" spc="-5" dirty="0">
                <a:latin typeface="Arial"/>
                <a:cs typeface="Arial"/>
              </a:rPr>
              <a:t>functions are  </a:t>
            </a:r>
            <a:r>
              <a:rPr sz="1100" dirty="0">
                <a:latin typeface="Arial"/>
                <a:cs typeface="Arial"/>
              </a:rPr>
              <a:t>mostly </a:t>
            </a:r>
            <a:r>
              <a:rPr sz="1100" spc="-5" dirty="0">
                <a:latin typeface="Arial"/>
                <a:cs typeface="Arial"/>
              </a:rPr>
              <a:t>used with </a:t>
            </a:r>
            <a:r>
              <a:rPr sz="1100" dirty="0">
                <a:latin typeface="Arial"/>
                <a:cs typeface="Arial"/>
              </a:rPr>
              <a:t>sensors. </a:t>
            </a:r>
            <a:r>
              <a:rPr sz="1100" spc="-5" dirty="0">
                <a:latin typeface="Arial"/>
                <a:cs typeface="Arial"/>
              </a:rPr>
              <a:t>They allow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to  </a:t>
            </a:r>
            <a:r>
              <a:rPr sz="1100" dirty="0">
                <a:latin typeface="Arial"/>
                <a:cs typeface="Arial"/>
              </a:rPr>
              <a:t>keep values returned </a:t>
            </a:r>
            <a:r>
              <a:rPr sz="1100" spc="-5" dirty="0">
                <a:latin typeface="Arial"/>
                <a:cs typeface="Arial"/>
              </a:rPr>
              <a:t>by the </a:t>
            </a:r>
            <a:r>
              <a:rPr sz="1100" dirty="0">
                <a:latin typeface="Arial"/>
                <a:cs typeface="Arial"/>
              </a:rPr>
              <a:t>sensors </a:t>
            </a:r>
            <a:r>
              <a:rPr sz="1100" spc="-5" dirty="0">
                <a:latin typeface="Arial"/>
                <a:cs typeface="Arial"/>
              </a:rPr>
              <a:t>within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  specific range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your sketch can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3708" y="726140"/>
            <a:ext cx="47472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Generating </a:t>
            </a:r>
            <a:r>
              <a:rPr spc="120" dirty="0"/>
              <a:t>Random</a:t>
            </a:r>
            <a:r>
              <a:rPr spc="-409" dirty="0"/>
              <a:t> </a:t>
            </a:r>
            <a:r>
              <a:rPr spc="110" dirty="0"/>
              <a:t>Numbers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8999" y="1378090"/>
            <a:ext cx="7569834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Two functions are available for working with </a:t>
            </a:r>
            <a:r>
              <a:rPr sz="1300" dirty="0">
                <a:latin typeface="Arial"/>
                <a:cs typeface="Arial"/>
              </a:rPr>
              <a:t>random </a:t>
            </a:r>
            <a:r>
              <a:rPr sz="1300" spc="-5" dirty="0">
                <a:latin typeface="Arial"/>
                <a:cs typeface="Arial"/>
              </a:rPr>
              <a:t>numbers. </a:t>
            </a:r>
            <a:r>
              <a:rPr sz="1300" dirty="0">
                <a:latin typeface="Arial"/>
                <a:cs typeface="Arial"/>
              </a:rPr>
              <a:t>random() </a:t>
            </a:r>
            <a:r>
              <a:rPr sz="1300" spc="-5" dirty="0">
                <a:latin typeface="Arial"/>
                <a:cs typeface="Arial"/>
              </a:rPr>
              <a:t>and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randomSeed()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12700" marR="2357755">
              <a:lnSpc>
                <a:spcPct val="115399"/>
              </a:lnSpc>
            </a:pP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random(min, max) </a:t>
            </a:r>
            <a:r>
              <a:rPr sz="1300" dirty="0">
                <a:latin typeface="Arial"/>
                <a:cs typeface="Arial"/>
              </a:rPr>
              <a:t>: returns a random </a:t>
            </a:r>
            <a:r>
              <a:rPr sz="1300" spc="-5" dirty="0">
                <a:latin typeface="Arial"/>
                <a:cs typeface="Arial"/>
              </a:rPr>
              <a:t>number between </a:t>
            </a:r>
            <a:r>
              <a:rPr sz="1300" dirty="0">
                <a:latin typeface="Arial"/>
                <a:cs typeface="Arial"/>
              </a:rPr>
              <a:t>min </a:t>
            </a:r>
            <a:r>
              <a:rPr sz="1300" spc="-5" dirty="0">
                <a:latin typeface="Arial"/>
                <a:cs typeface="Arial"/>
              </a:rPr>
              <a:t>and </a:t>
            </a:r>
            <a:r>
              <a:rPr sz="1300" dirty="0">
                <a:latin typeface="Arial"/>
                <a:cs typeface="Arial"/>
              </a:rPr>
              <a:t>max</a:t>
            </a:r>
            <a:r>
              <a:rPr sz="1300" spc="-1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-1  </a:t>
            </a: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random(max) </a:t>
            </a:r>
            <a:r>
              <a:rPr sz="1300" dirty="0">
                <a:latin typeface="Arial"/>
                <a:cs typeface="Arial"/>
              </a:rPr>
              <a:t>: returns a random </a:t>
            </a:r>
            <a:r>
              <a:rPr sz="1300" spc="-5" dirty="0">
                <a:latin typeface="Arial"/>
                <a:cs typeface="Arial"/>
              </a:rPr>
              <a:t>number between </a:t>
            </a:r>
            <a:r>
              <a:rPr sz="1300" dirty="0">
                <a:latin typeface="Arial"/>
                <a:cs typeface="Arial"/>
              </a:rPr>
              <a:t>0 </a:t>
            </a:r>
            <a:r>
              <a:rPr sz="1300" spc="-5" dirty="0">
                <a:latin typeface="Arial"/>
                <a:cs typeface="Arial"/>
              </a:rPr>
              <a:t>and </a:t>
            </a:r>
            <a:r>
              <a:rPr sz="1300" dirty="0">
                <a:latin typeface="Arial"/>
                <a:cs typeface="Arial"/>
              </a:rPr>
              <a:t>max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-1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</a:pP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randomSeed(seed): </a:t>
            </a:r>
            <a:r>
              <a:rPr sz="1300" spc="-5" dirty="0">
                <a:latin typeface="Arial"/>
                <a:cs typeface="Arial"/>
              </a:rPr>
              <a:t>Initializes the </a:t>
            </a:r>
            <a:r>
              <a:rPr sz="1300" dirty="0">
                <a:latin typeface="Arial"/>
                <a:cs typeface="Arial"/>
              </a:rPr>
              <a:t>random </a:t>
            </a:r>
            <a:r>
              <a:rPr sz="1300" spc="-5" dirty="0">
                <a:latin typeface="Arial"/>
                <a:cs typeface="Arial"/>
              </a:rPr>
              <a:t>number generator, </a:t>
            </a:r>
            <a:r>
              <a:rPr sz="1300" dirty="0">
                <a:latin typeface="Arial"/>
                <a:cs typeface="Arial"/>
              </a:rPr>
              <a:t>causing </a:t>
            </a:r>
            <a:r>
              <a:rPr sz="1300" spc="-5" dirty="0">
                <a:latin typeface="Arial"/>
                <a:cs typeface="Arial"/>
              </a:rPr>
              <a:t>it to </a:t>
            </a:r>
            <a:r>
              <a:rPr sz="1300" dirty="0">
                <a:latin typeface="Arial"/>
                <a:cs typeface="Arial"/>
              </a:rPr>
              <a:t>restart </a:t>
            </a:r>
            <a:r>
              <a:rPr sz="1300" spc="-5" dirty="0">
                <a:latin typeface="Arial"/>
                <a:cs typeface="Arial"/>
              </a:rPr>
              <a:t>at an arbitrary point in  </a:t>
            </a:r>
            <a:r>
              <a:rPr sz="1300" dirty="0">
                <a:latin typeface="Arial"/>
                <a:cs typeface="Arial"/>
              </a:rPr>
              <a:t>random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sequence.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9444" y="2579744"/>
            <a:ext cx="3750767" cy="2526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78464"/>
            <a:ext cx="1256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Agenda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4526" y="1385135"/>
            <a:ext cx="8894946" cy="25046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601210">
              <a:lnSpc>
                <a:spcPct val="100000"/>
              </a:lnSpc>
              <a:spcBef>
                <a:spcPts val="355"/>
              </a:spcBef>
            </a:pPr>
            <a:r>
              <a:rPr spc="5" dirty="0"/>
              <a:t>Introduction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5" dirty="0"/>
              <a:t>Arduino</a:t>
            </a:r>
            <a:r>
              <a:rPr spc="-105" dirty="0"/>
              <a:t> </a:t>
            </a:r>
            <a:r>
              <a:rPr spc="10" dirty="0"/>
              <a:t>Hardware</a:t>
            </a:r>
          </a:p>
          <a:p>
            <a:pPr marL="4601210" marR="5080">
              <a:lnSpc>
                <a:spcPct val="113300"/>
              </a:lnSpc>
            </a:pPr>
            <a:r>
              <a:rPr dirty="0"/>
              <a:t>IDE,</a:t>
            </a:r>
            <a:r>
              <a:rPr spc="-100" dirty="0"/>
              <a:t> </a:t>
            </a:r>
            <a:r>
              <a:rPr spc="10" dirty="0"/>
              <a:t>Variables,</a:t>
            </a:r>
            <a:r>
              <a:rPr spc="-100" dirty="0"/>
              <a:t> </a:t>
            </a:r>
            <a:r>
              <a:rPr dirty="0"/>
              <a:t>Operands,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15" dirty="0"/>
              <a:t>Serial</a:t>
            </a:r>
            <a:r>
              <a:rPr spc="-100" dirty="0"/>
              <a:t> </a:t>
            </a:r>
            <a:r>
              <a:rPr spc="5" dirty="0"/>
              <a:t>Monitor  </a:t>
            </a:r>
            <a:r>
              <a:rPr spc="15" dirty="0">
                <a:solidFill>
                  <a:srgbClr val="000000"/>
                </a:solidFill>
              </a:rPr>
              <a:t>Control</a:t>
            </a:r>
            <a:r>
              <a:rPr spc="-1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Flow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Loops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20" dirty="0"/>
              <a:t>Arrays </a:t>
            </a:r>
            <a:r>
              <a:rPr spc="-15" dirty="0"/>
              <a:t>&amp;</a:t>
            </a:r>
            <a:r>
              <a:rPr spc="-235" dirty="0"/>
              <a:t> </a:t>
            </a:r>
            <a:r>
              <a:rPr spc="10" dirty="0"/>
              <a:t>Strings</a:t>
            </a:r>
          </a:p>
          <a:p>
            <a:pPr marL="4601210" marR="285115">
              <a:lnSpc>
                <a:spcPct val="113300"/>
              </a:lnSpc>
            </a:pPr>
            <a:r>
              <a:rPr spc="-5" dirty="0"/>
              <a:t>Functions, </a:t>
            </a:r>
            <a:r>
              <a:rPr spc="5" dirty="0"/>
              <a:t>Structs, </a:t>
            </a:r>
            <a:r>
              <a:rPr dirty="0"/>
              <a:t>and </a:t>
            </a:r>
            <a:r>
              <a:rPr spc="-5" dirty="0"/>
              <a:t>Unions  Libraries/IO/Connection</a:t>
            </a:r>
            <a:r>
              <a:rPr spc="-105" dirty="0"/>
              <a:t> </a:t>
            </a:r>
            <a:r>
              <a:rPr dirty="0"/>
              <a:t>Diagrams/EEPROM  </a:t>
            </a:r>
            <a:r>
              <a:rPr lang="en-US" spc="-5" dirty="0"/>
              <a:t>Combining it all together - Somewhat</a:t>
            </a:r>
          </a:p>
          <a:p>
            <a:pPr marL="4601210" marR="285115">
              <a:lnSpc>
                <a:spcPct val="113300"/>
              </a:lnSpc>
            </a:pPr>
            <a:r>
              <a:rPr lang="en-US" spc="-5" dirty="0"/>
              <a:t>Shameless Promotion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15181F-6E2B-7E78-7344-2788C58D1E8D}"/>
              </a:ext>
            </a:extLst>
          </p:cNvPr>
          <p:cNvSpPr/>
          <p:nvPr/>
        </p:nvSpPr>
        <p:spPr>
          <a:xfrm>
            <a:off x="3276600" y="514351"/>
            <a:ext cx="5675851" cy="434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47ABA-A200-A81F-BE2D-9E12296B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969" y="685116"/>
            <a:ext cx="1621712" cy="40011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6" name="Content Placeholder 5" descr="A person sitting at a table with a plate of food&#10;&#10;Description automatically generated with medium confidence">
            <a:extLst>
              <a:ext uri="{FF2B5EF4-FFF2-40B4-BE49-F238E27FC236}">
                <a16:creationId xmlns:a16="http://schemas.microsoft.com/office/drawing/2014/main" id="{07BF20BE-C0A4-9FD5-C91D-FF70A5F398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00150"/>
            <a:ext cx="2162175" cy="2882900"/>
          </a:xfr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0A7C3E8-D353-CC52-723B-8193520AD5C9}"/>
              </a:ext>
            </a:extLst>
          </p:cNvPr>
          <p:cNvSpPr txBox="1">
            <a:spLocks/>
          </p:cNvSpPr>
          <p:nvPr/>
        </p:nvSpPr>
        <p:spPr>
          <a:xfrm>
            <a:off x="3505200" y="1123950"/>
            <a:ext cx="5447251" cy="4154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Born in Cincinnati and Raised in Florence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2nd year Computer Science Student, minoring in Math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I am currently on Co-op at 84.51 as a software engineer, which is I want to do in the future!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Current Leadership Positions:</a:t>
            </a:r>
          </a:p>
          <a:p>
            <a:pPr marL="800100" lvl="1" indent="-342900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Vice President of UC </a:t>
            </a:r>
            <a:r>
              <a:rPr lang="en-US" sz="2000" kern="0" dirty="0" err="1">
                <a:solidFill>
                  <a:sysClr val="windowText" lastClr="000000"/>
                </a:solidFill>
              </a:rPr>
              <a:t>CubeCats</a:t>
            </a:r>
            <a:endParaRPr lang="en-US" sz="2000" kern="0" dirty="0">
              <a:solidFill>
                <a:sysClr val="windowText" lastClr="000000"/>
              </a:solidFill>
            </a:endParaRPr>
          </a:p>
          <a:p>
            <a:pPr marL="800100" lvl="1" indent="-342900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ACM-W Volunteering Chair</a:t>
            </a:r>
          </a:p>
          <a:p>
            <a:pPr marL="800100" lvl="1" indent="-342900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Darwin T. Turner Ambassador</a:t>
            </a:r>
          </a:p>
          <a:p>
            <a:pPr marL="800100" lvl="1" indent="-342900"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sz="2000" kern="0" dirty="0">
              <a:solidFill>
                <a:sysClr val="windowText" lastClr="000000"/>
              </a:solidFill>
            </a:endParaRPr>
          </a:p>
          <a:p>
            <a:pPr marL="800100" lvl="1" indent="-342900"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sz="2000" kern="0" dirty="0">
              <a:solidFill>
                <a:sysClr val="windowText" lastClr="000000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sz="2000" kern="0" dirty="0">
              <a:solidFill>
                <a:sysClr val="windowText" lastClr="000000"/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sz="2000" kern="0" dirty="0">
              <a:solidFill>
                <a:sysClr val="windowText" lastClr="000000"/>
              </a:solidFill>
            </a:endParaRPr>
          </a:p>
          <a:p>
            <a:pPr>
              <a:buClr>
                <a:srgbClr val="262626"/>
              </a:buClr>
            </a:pPr>
            <a:endParaRPr lang="en-US" sz="2000" kern="0" dirty="0">
              <a:solidFill>
                <a:sysClr val="windowText" lastClr="000000"/>
              </a:solidFill>
            </a:endParaRPr>
          </a:p>
          <a:p>
            <a:pPr lvl="1">
              <a:buClr>
                <a:srgbClr val="262626"/>
              </a:buClr>
            </a:pPr>
            <a:endParaRPr lang="en-US" kern="0" dirty="0">
              <a:solidFill>
                <a:sysClr val="windowText" lastClr="000000"/>
              </a:solidFill>
            </a:endParaRPr>
          </a:p>
          <a:p>
            <a:pPr marL="274320" lvl="1">
              <a:buClr>
                <a:srgbClr val="262626"/>
              </a:buClr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6BE98A-1F0A-53C9-C160-7ACC32AF5A24}"/>
              </a:ext>
            </a:extLst>
          </p:cNvPr>
          <p:cNvSpPr txBox="1">
            <a:spLocks/>
          </p:cNvSpPr>
          <p:nvPr/>
        </p:nvSpPr>
        <p:spPr>
          <a:xfrm>
            <a:off x="533400" y="4248150"/>
            <a:ext cx="243840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1A1A1A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kern="0" dirty="0"/>
              <a:t>Nathan Nguyen</a:t>
            </a: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009C055C-E1B9-5208-E4ED-9A539C17D856}"/>
              </a:ext>
            </a:extLst>
          </p:cNvPr>
          <p:cNvGrpSpPr/>
          <p:nvPr/>
        </p:nvGrpSpPr>
        <p:grpSpPr>
          <a:xfrm>
            <a:off x="5417969" y="1160692"/>
            <a:ext cx="1516231" cy="76200"/>
            <a:chOff x="830390" y="1191252"/>
            <a:chExt cx="746125" cy="4635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007B5978-8092-6C0E-88C7-DD8652D69EA1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FBAED3CA-F25B-AD9E-51C0-56D5BA747F12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3475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560" y="954739"/>
            <a:ext cx="14566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if</a:t>
            </a:r>
            <a:r>
              <a:rPr spc="-225" dirty="0"/>
              <a:t> </a:t>
            </a:r>
            <a:r>
              <a:rPr spc="40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398" y="1568659"/>
            <a:ext cx="148780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(condition)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ts val="165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Statement</a:t>
            </a:r>
            <a:r>
              <a:rPr sz="1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1;</a:t>
            </a:r>
            <a:endParaRPr sz="1400">
              <a:latin typeface="Arial"/>
              <a:cs typeface="Arial"/>
            </a:endParaRPr>
          </a:p>
          <a:p>
            <a:pPr marL="469265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Statement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2;  etc.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9699" y="1098172"/>
            <a:ext cx="8686165" cy="2919730"/>
          </a:xfrm>
          <a:custGeom>
            <a:avLst/>
            <a:gdLst/>
            <a:ahLst/>
            <a:cxnLst/>
            <a:rect l="l" t="t" r="r" b="b"/>
            <a:pathLst>
              <a:path w="8686165" h="2919729">
                <a:moveTo>
                  <a:pt x="2433470" y="27424"/>
                </a:moveTo>
                <a:lnTo>
                  <a:pt x="2468270" y="2919719"/>
                </a:lnTo>
              </a:path>
              <a:path w="8686165" h="2919729">
                <a:moveTo>
                  <a:pt x="5652163" y="0"/>
                </a:moveTo>
                <a:lnTo>
                  <a:pt x="5686963" y="2892294"/>
                </a:lnTo>
              </a:path>
              <a:path w="8686165" h="2919729">
                <a:moveTo>
                  <a:pt x="0" y="2276720"/>
                </a:moveTo>
                <a:lnTo>
                  <a:pt x="8685582" y="2342720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124" y="3393551"/>
            <a:ext cx="2470785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6839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 dirty="0">
              <a:latin typeface="Arial"/>
              <a:cs typeface="Arial"/>
            </a:endParaRPr>
          </a:p>
          <a:p>
            <a:pPr marL="469265" marR="5080" indent="-457200">
              <a:lnSpc>
                <a:spcPts val="1650"/>
              </a:lnSpc>
              <a:spcBef>
                <a:spcPts val="125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(temperature &gt;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100)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{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Serial.println(“wow”!)  Serial.println(“that’s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hot!”)</a:t>
            </a:r>
            <a:endParaRPr sz="1400" dirty="0">
              <a:latin typeface="Arial"/>
              <a:cs typeface="Arial"/>
            </a:endParaRPr>
          </a:p>
          <a:p>
            <a:pPr marL="469265">
              <a:lnSpc>
                <a:spcPts val="1600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34922" y="954739"/>
            <a:ext cx="2353945" cy="396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2600" b="1" spc="145" dirty="0">
                <a:solidFill>
                  <a:srgbClr val="1A1A1A"/>
                </a:solidFill>
                <a:latin typeface="Trebuchet MS"/>
                <a:cs typeface="Trebuchet MS"/>
              </a:rPr>
              <a:t>if/else</a:t>
            </a:r>
            <a:r>
              <a:rPr sz="2600" b="1" spc="-204" dirty="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sz="2600" b="1" spc="40" dirty="0">
                <a:solidFill>
                  <a:srgbClr val="1A1A1A"/>
                </a:solidFill>
                <a:latin typeface="Trebuchet MS"/>
                <a:cs typeface="Trebuchet MS"/>
              </a:rPr>
              <a:t>control</a:t>
            </a:r>
            <a:endParaRPr sz="2600" dirty="0">
              <a:latin typeface="Trebuchet MS"/>
              <a:cs typeface="Trebuchet MS"/>
            </a:endParaRPr>
          </a:p>
          <a:p>
            <a:pPr marL="417830">
              <a:lnSpc>
                <a:spcPts val="1664"/>
              </a:lnSpc>
              <a:spcBef>
                <a:spcPts val="171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(condition)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400" dirty="0">
              <a:latin typeface="Arial"/>
              <a:cs typeface="Arial"/>
            </a:endParaRPr>
          </a:p>
          <a:p>
            <a:pPr marL="875030">
              <a:lnSpc>
                <a:spcPts val="165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Statement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1;</a:t>
            </a:r>
            <a:endParaRPr sz="1400" dirty="0">
              <a:latin typeface="Arial"/>
              <a:cs typeface="Arial"/>
            </a:endParaRPr>
          </a:p>
          <a:p>
            <a:pPr marL="875030" marR="46545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Statement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2;  etc.</a:t>
            </a:r>
            <a:endParaRPr sz="1400" dirty="0">
              <a:latin typeface="Arial"/>
              <a:cs typeface="Arial"/>
            </a:endParaRPr>
          </a:p>
          <a:p>
            <a:pPr marL="417830">
              <a:lnSpc>
                <a:spcPts val="1585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400" dirty="0">
              <a:latin typeface="Arial"/>
              <a:cs typeface="Arial"/>
            </a:endParaRPr>
          </a:p>
          <a:p>
            <a:pPr marL="417830" marR="982344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else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{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Statements;</a:t>
            </a:r>
            <a:endParaRPr sz="1400" dirty="0">
              <a:latin typeface="Arial"/>
              <a:cs typeface="Arial"/>
            </a:endParaRPr>
          </a:p>
          <a:p>
            <a:pPr marL="417830">
              <a:lnSpc>
                <a:spcPts val="1600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400" dirty="0">
              <a:latin typeface="Arial"/>
              <a:cs typeface="Arial"/>
            </a:endParaRPr>
          </a:p>
          <a:p>
            <a:pPr marL="12700" marR="903605" indent="738505">
              <a:lnSpc>
                <a:spcPts val="2850"/>
              </a:lnSpc>
              <a:spcBef>
                <a:spcPts val="254"/>
              </a:spcBef>
            </a:pPr>
            <a:r>
              <a:rPr sz="1400" spc="-5" dirty="0">
                <a:latin typeface="Arial"/>
                <a:cs typeface="Arial"/>
              </a:rPr>
              <a:t>Example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(grade &gt;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92)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400" dirty="0">
              <a:latin typeface="Arial"/>
              <a:cs typeface="Arial"/>
            </a:endParaRPr>
          </a:p>
          <a:p>
            <a:pPr marL="469265">
              <a:lnSpc>
                <a:spcPts val="1345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myGrade =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‘A’;</a:t>
            </a:r>
            <a:endParaRPr sz="1400" dirty="0">
              <a:latin typeface="Arial"/>
              <a:cs typeface="Arial"/>
            </a:endParaRPr>
          </a:p>
          <a:p>
            <a:pPr marL="111125">
              <a:lnSpc>
                <a:spcPts val="1650"/>
              </a:lnSpc>
            </a:pPr>
            <a:r>
              <a:rPr lang="en-US" sz="1400" spc="-5" dirty="0">
                <a:solidFill>
                  <a:srgbClr val="FF0000"/>
                </a:solidFill>
                <a:latin typeface="Arial"/>
                <a:cs typeface="Arial"/>
              </a:rPr>
              <a:t>}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else</a:t>
            </a:r>
            <a:r>
              <a:rPr lang="en-US" sz="1400" spc="-5" dirty="0">
                <a:solidFill>
                  <a:srgbClr val="FF0000"/>
                </a:solidFill>
                <a:latin typeface="Arial"/>
                <a:cs typeface="Arial"/>
              </a:rPr>
              <a:t> {</a:t>
            </a:r>
          </a:p>
          <a:p>
            <a:pPr marL="111125">
              <a:lnSpc>
                <a:spcPts val="1650"/>
              </a:lnSpc>
            </a:pPr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        </a:t>
            </a:r>
            <a:r>
              <a:rPr lang="en-US" sz="1400" dirty="0" err="1">
                <a:solidFill>
                  <a:srgbClr val="FF0000"/>
                </a:solidFill>
                <a:latin typeface="Arial"/>
                <a:cs typeface="Arial"/>
              </a:rPr>
              <a:t>myGrade</a:t>
            </a:r>
            <a:r>
              <a:rPr lang="en-US" sz="1400" dirty="0">
                <a:solidFill>
                  <a:srgbClr val="FF0000"/>
                </a:solidFill>
                <a:latin typeface="Arial"/>
                <a:cs typeface="Arial"/>
              </a:rPr>
              <a:t> =</a:t>
            </a:r>
            <a:r>
              <a:rPr lang="en-US" sz="1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FF0000"/>
                </a:solidFill>
                <a:latin typeface="Arial"/>
                <a:cs typeface="Arial"/>
              </a:rPr>
              <a:t>‘F’;</a:t>
            </a:r>
          </a:p>
          <a:p>
            <a:pPr marL="111125">
              <a:lnSpc>
                <a:spcPts val="1650"/>
              </a:lnSpc>
            </a:pPr>
            <a:r>
              <a:rPr lang="en-US" sz="1400" spc="-5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9116" y="954739"/>
            <a:ext cx="2694305" cy="408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sz="2600" b="1" spc="145" dirty="0">
                <a:solidFill>
                  <a:srgbClr val="1A1A1A"/>
                </a:solidFill>
                <a:latin typeface="Trebuchet MS"/>
                <a:cs typeface="Trebuchet MS"/>
              </a:rPr>
              <a:t>if/else </a:t>
            </a:r>
            <a:r>
              <a:rPr sz="2600" b="1" spc="-60" dirty="0">
                <a:solidFill>
                  <a:srgbClr val="1A1A1A"/>
                </a:solidFill>
                <a:latin typeface="Trebuchet MS"/>
                <a:cs typeface="Trebuchet MS"/>
              </a:rPr>
              <a:t>if</a:t>
            </a:r>
            <a:r>
              <a:rPr sz="2600" b="1" spc="-505" dirty="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sz="2600" b="1" spc="40" dirty="0">
                <a:solidFill>
                  <a:srgbClr val="1A1A1A"/>
                </a:solidFill>
                <a:latin typeface="Trebuchet MS"/>
                <a:cs typeface="Trebuchet MS"/>
              </a:rPr>
              <a:t>control</a:t>
            </a:r>
            <a:endParaRPr sz="2600">
              <a:latin typeface="Trebuchet MS"/>
              <a:cs typeface="Trebuchet MS"/>
            </a:endParaRPr>
          </a:p>
          <a:p>
            <a:pPr marL="246379">
              <a:lnSpc>
                <a:spcPts val="1664"/>
              </a:lnSpc>
              <a:spcBef>
                <a:spcPts val="171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(condition)</a:t>
            </a:r>
            <a:endParaRPr sz="1400">
              <a:latin typeface="Arial"/>
              <a:cs typeface="Arial"/>
            </a:endParaRPr>
          </a:p>
          <a:p>
            <a:pPr marL="246379" marR="1096010" indent="45720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Statement;  else if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(condition)</a:t>
            </a:r>
            <a:endParaRPr sz="1400">
              <a:latin typeface="Arial"/>
              <a:cs typeface="Arial"/>
            </a:endParaRPr>
          </a:p>
          <a:p>
            <a:pPr marL="246379" marR="1096010" indent="457200">
              <a:lnSpc>
                <a:spcPts val="165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Statement;  else if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(condition)</a:t>
            </a:r>
            <a:endParaRPr sz="1400">
              <a:latin typeface="Arial"/>
              <a:cs typeface="Arial"/>
            </a:endParaRPr>
          </a:p>
          <a:p>
            <a:pPr marL="703580">
              <a:lnSpc>
                <a:spcPts val="1585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Statement;</a:t>
            </a:r>
            <a:endParaRPr sz="1400">
              <a:latin typeface="Arial"/>
              <a:cs typeface="Arial"/>
            </a:endParaRPr>
          </a:p>
          <a:p>
            <a:pPr marL="246379">
              <a:lnSpc>
                <a:spcPts val="165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else</a:t>
            </a:r>
            <a:endParaRPr sz="1400">
              <a:latin typeface="Arial"/>
              <a:cs typeface="Arial"/>
            </a:endParaRPr>
          </a:p>
          <a:p>
            <a:pPr marL="703580">
              <a:lnSpc>
                <a:spcPts val="1664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Statement;</a:t>
            </a:r>
            <a:endParaRPr sz="1400">
              <a:latin typeface="Arial"/>
              <a:cs typeface="Arial"/>
            </a:endParaRPr>
          </a:p>
          <a:p>
            <a:pPr marL="12700" marR="1091565" indent="890905">
              <a:lnSpc>
                <a:spcPts val="2850"/>
              </a:lnSpc>
              <a:spcBef>
                <a:spcPts val="254"/>
              </a:spcBef>
            </a:pPr>
            <a:r>
              <a:rPr sz="1400" spc="-5" dirty="0">
                <a:latin typeface="Arial"/>
                <a:cs typeface="Arial"/>
              </a:rPr>
              <a:t>Example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(grade &gt;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92)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ts val="1345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myGrade =</a:t>
            </a: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‘A’;</a:t>
            </a:r>
            <a:endParaRPr sz="1400">
              <a:latin typeface="Arial"/>
              <a:cs typeface="Arial"/>
            </a:endParaRPr>
          </a:p>
          <a:p>
            <a:pPr marL="469265" marR="1036319" indent="-35877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else if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(grade &gt;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83)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myGrade =</a:t>
            </a: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‘B’;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ts val="1585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else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ts val="1664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myGrade =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‘C’;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19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8621" y="726140"/>
            <a:ext cx="3536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Numeric</a:t>
            </a:r>
            <a:r>
              <a:rPr spc="-220" dirty="0"/>
              <a:t> </a:t>
            </a:r>
            <a:r>
              <a:rPr spc="90" dirty="0"/>
              <a:t>Comparisons</a:t>
            </a:r>
          </a:p>
        </p:txBody>
      </p:sp>
      <p:sp>
        <p:nvSpPr>
          <p:cNvPr id="3" name="object 3"/>
          <p:cNvSpPr/>
          <p:nvPr/>
        </p:nvSpPr>
        <p:spPr>
          <a:xfrm>
            <a:off x="1704671" y="1277722"/>
            <a:ext cx="5943588" cy="2009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7826" y="3470178"/>
            <a:ext cx="19405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Compound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Conditions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424" y="3771826"/>
            <a:ext cx="1407160" cy="90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((a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== 1) ||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(b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==</a:t>
            </a:r>
            <a:r>
              <a:rPr sz="11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1)){</a:t>
            </a:r>
            <a:endParaRPr sz="11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statements;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7094" y="3743927"/>
            <a:ext cx="1559560" cy="94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73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((a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== 1) &amp;&amp;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(b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== 2))</a:t>
            </a:r>
            <a:r>
              <a:rPr sz="11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24447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statements;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99366" y="3489942"/>
            <a:ext cx="0" cy="1440180"/>
          </a:xfrm>
          <a:custGeom>
            <a:avLst/>
            <a:gdLst/>
            <a:ahLst/>
            <a:cxnLst/>
            <a:rect l="l" t="t" r="r" b="b"/>
            <a:pathLst>
              <a:path h="1440179">
                <a:moveTo>
                  <a:pt x="0" y="0"/>
                </a:moveTo>
                <a:lnTo>
                  <a:pt x="0" y="1439697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96567" y="3312362"/>
            <a:ext cx="2679700" cy="171132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6235">
              <a:lnSpc>
                <a:spcPct val="100000"/>
              </a:lnSpc>
              <a:spcBef>
                <a:spcPts val="810"/>
              </a:spcBef>
            </a:pPr>
            <a:r>
              <a:rPr sz="1400" b="1" spc="-5" dirty="0">
                <a:latin typeface="Arial"/>
                <a:cs typeface="Arial"/>
              </a:rPr>
              <a:t>Negating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condition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check</a:t>
            </a:r>
            <a:endParaRPr sz="1400">
              <a:latin typeface="Arial"/>
              <a:cs typeface="Arial"/>
            </a:endParaRPr>
          </a:p>
          <a:p>
            <a:pPr marL="12700" marR="1922780">
              <a:lnSpc>
                <a:spcPct val="113599"/>
              </a:lnSpc>
              <a:spcBef>
                <a:spcPts val="385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== 1;  If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(!(a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==</a:t>
            </a:r>
            <a:r>
              <a:rPr sz="11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1))</a:t>
            </a:r>
            <a:endParaRPr sz="1100">
              <a:latin typeface="Arial"/>
              <a:cs typeface="Arial"/>
            </a:endParaRPr>
          </a:p>
          <a:p>
            <a:pPr marL="12700" marR="17780" indent="45720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Serial.println(“The ‘a’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variable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is not  equal to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1”);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if(!(a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==2))</a:t>
            </a:r>
            <a:endParaRPr sz="1100">
              <a:latin typeface="Arial"/>
              <a:cs typeface="Arial"/>
            </a:endParaRPr>
          </a:p>
          <a:p>
            <a:pPr marL="12700" marR="17780" indent="45720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Serial.println(“The ‘a’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variable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is not  equal to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2”);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8342" y="4406151"/>
            <a:ext cx="883919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Or just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</a:t>
            </a:r>
            <a:endParaRPr sz="1400">
              <a:latin typeface="Arial"/>
              <a:cs typeface="Arial"/>
            </a:endParaRPr>
          </a:p>
          <a:p>
            <a:pPr marL="86360" marR="77470" indent="3683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latin typeface="Arial"/>
                <a:cs typeface="Arial"/>
              </a:rPr>
              <a:t>!= in the  </a:t>
            </a:r>
            <a:r>
              <a:rPr sz="1400" dirty="0">
                <a:latin typeface="Arial"/>
                <a:cs typeface="Arial"/>
              </a:rPr>
              <a:t>condition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20</a:t>
            </a:r>
            <a:endParaRPr sz="1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209" y="726140"/>
            <a:ext cx="40322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Using</a:t>
            </a:r>
            <a:r>
              <a:rPr spc="-180" dirty="0"/>
              <a:t> </a:t>
            </a:r>
            <a:r>
              <a:rPr spc="105" dirty="0"/>
              <a:t>a</a:t>
            </a:r>
            <a:r>
              <a:rPr spc="-175" dirty="0"/>
              <a:t> </a:t>
            </a:r>
            <a:r>
              <a:rPr spc="55" dirty="0"/>
              <a:t>switch</a:t>
            </a:r>
            <a:r>
              <a:rPr spc="-180" dirty="0"/>
              <a:t> </a:t>
            </a:r>
            <a:r>
              <a:rPr spc="55" dirty="0"/>
              <a:t>statement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0899" y="1746633"/>
            <a:ext cx="2724785" cy="2491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9305">
              <a:lnSpc>
                <a:spcPts val="1639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Format</a:t>
            </a:r>
            <a:endParaRPr sz="1400">
              <a:latin typeface="Arial"/>
              <a:cs typeface="Arial"/>
            </a:endParaRPr>
          </a:p>
          <a:p>
            <a:pPr marR="1891664" algn="ctr">
              <a:lnSpc>
                <a:spcPts val="1280"/>
              </a:lnSpc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switch (var)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R="1853564" algn="ctr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case</a:t>
            </a:r>
            <a:r>
              <a:rPr sz="11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23:</a:t>
            </a:r>
            <a:endParaRPr sz="1100">
              <a:latin typeface="Arial"/>
              <a:cs typeface="Arial"/>
            </a:endParaRPr>
          </a:p>
          <a:p>
            <a:pPr marL="244475" marR="306705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//do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something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when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var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equals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23  break;</a:t>
            </a:r>
            <a:endParaRPr sz="11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case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64:</a:t>
            </a:r>
            <a:endParaRPr sz="1100">
              <a:latin typeface="Arial"/>
              <a:cs typeface="Arial"/>
            </a:endParaRPr>
          </a:p>
          <a:p>
            <a:pPr marL="244475" marR="306705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//do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something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when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var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equals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64  break;</a:t>
            </a:r>
            <a:endParaRPr sz="11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default:</a:t>
            </a:r>
            <a:endParaRPr sz="1100">
              <a:latin typeface="Arial"/>
              <a:cs typeface="Arial"/>
            </a:endParaRPr>
          </a:p>
          <a:p>
            <a:pPr marL="244475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// if nothing else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matches,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do the</a:t>
            </a:r>
            <a:r>
              <a:rPr sz="11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default</a:t>
            </a:r>
            <a:endParaRPr sz="1100">
              <a:latin typeface="Arial"/>
              <a:cs typeface="Arial"/>
            </a:endParaRPr>
          </a:p>
          <a:p>
            <a:pPr marL="205740" marR="1269365" indent="3810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// default is optional  break;</a:t>
            </a:r>
            <a:endParaRPr sz="110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899" y="1310913"/>
            <a:ext cx="6037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Instead of doing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lot of if and else </a:t>
            </a:r>
            <a:r>
              <a:rPr sz="1400" dirty="0">
                <a:latin typeface="Arial"/>
                <a:cs typeface="Arial"/>
              </a:rPr>
              <a:t>statement, </a:t>
            </a:r>
            <a:r>
              <a:rPr sz="1400" spc="-5" dirty="0">
                <a:latin typeface="Arial"/>
                <a:cs typeface="Arial"/>
              </a:rPr>
              <a:t>it </a:t>
            </a:r>
            <a:r>
              <a:rPr sz="1400" dirty="0">
                <a:latin typeface="Arial"/>
                <a:cs typeface="Arial"/>
              </a:rPr>
              <a:t>may </a:t>
            </a:r>
            <a:r>
              <a:rPr sz="1400" spc="-5" dirty="0">
                <a:latin typeface="Arial"/>
                <a:cs typeface="Arial"/>
              </a:rPr>
              <a:t>be useful to do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switch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2190" y="1983370"/>
            <a:ext cx="3246755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05" marR="2264410" indent="-154940">
              <a:lnSpc>
                <a:spcPct val="113599"/>
              </a:lnSpc>
              <a:spcBef>
                <a:spcPts val="10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switch (grade)</a:t>
            </a:r>
            <a:r>
              <a:rPr sz="11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  case</a:t>
            </a:r>
            <a:r>
              <a:rPr sz="1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‘A’:</a:t>
            </a:r>
            <a:endParaRPr sz="1100">
              <a:latin typeface="Arial"/>
              <a:cs typeface="Arial"/>
            </a:endParaRPr>
          </a:p>
          <a:p>
            <a:pPr marL="244475" marR="492759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Serial.println(“you got higher than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92”);  break;</a:t>
            </a:r>
            <a:endParaRPr sz="11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case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‘B’:</a:t>
            </a:r>
            <a:endParaRPr sz="1100">
              <a:latin typeface="Arial"/>
              <a:cs typeface="Arial"/>
            </a:endParaRPr>
          </a:p>
          <a:p>
            <a:pPr marL="244475" marR="431165" indent="3810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Serial.println(“You got higher than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80”);  break;</a:t>
            </a:r>
            <a:endParaRPr sz="11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default:</a:t>
            </a:r>
            <a:endParaRPr sz="1100">
              <a:latin typeface="Arial"/>
              <a:cs typeface="Arial"/>
            </a:endParaRPr>
          </a:p>
          <a:p>
            <a:pPr marL="205740" marR="5080" indent="76835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Serial.println(“You have dishonored the family”);  break;</a:t>
            </a:r>
            <a:endParaRPr sz="110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0042" y="1746633"/>
            <a:ext cx="755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78464"/>
            <a:ext cx="1256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Agenda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4526" y="1385135"/>
            <a:ext cx="8894946" cy="25046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601210">
              <a:lnSpc>
                <a:spcPct val="100000"/>
              </a:lnSpc>
              <a:spcBef>
                <a:spcPts val="355"/>
              </a:spcBef>
            </a:pPr>
            <a:r>
              <a:rPr spc="5" dirty="0"/>
              <a:t>Introduction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5" dirty="0"/>
              <a:t>Arduino</a:t>
            </a:r>
            <a:r>
              <a:rPr spc="-105" dirty="0"/>
              <a:t> </a:t>
            </a:r>
            <a:r>
              <a:rPr spc="10" dirty="0"/>
              <a:t>Hardware</a:t>
            </a:r>
          </a:p>
          <a:p>
            <a:pPr marL="4601210" marR="5080">
              <a:lnSpc>
                <a:spcPct val="113300"/>
              </a:lnSpc>
            </a:pPr>
            <a:r>
              <a:rPr dirty="0"/>
              <a:t>IDE,</a:t>
            </a:r>
            <a:r>
              <a:rPr spc="-100" dirty="0"/>
              <a:t> </a:t>
            </a:r>
            <a:r>
              <a:rPr spc="10" dirty="0"/>
              <a:t>Variables,</a:t>
            </a:r>
            <a:r>
              <a:rPr spc="-100" dirty="0"/>
              <a:t> </a:t>
            </a:r>
            <a:r>
              <a:rPr dirty="0"/>
              <a:t>Operands,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15" dirty="0"/>
              <a:t>Serial</a:t>
            </a:r>
            <a:r>
              <a:rPr spc="-100" dirty="0"/>
              <a:t> </a:t>
            </a:r>
            <a:r>
              <a:rPr spc="5" dirty="0"/>
              <a:t>Monitor  </a:t>
            </a:r>
            <a:r>
              <a:rPr spc="15" dirty="0"/>
              <a:t>Control</a:t>
            </a:r>
            <a:r>
              <a:rPr spc="-110" dirty="0"/>
              <a:t> </a:t>
            </a:r>
            <a:r>
              <a:rPr spc="-5" dirty="0"/>
              <a:t>Flow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-10" dirty="0">
                <a:solidFill>
                  <a:srgbClr val="000000"/>
                </a:solidFill>
              </a:rPr>
              <a:t>Loops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20" dirty="0"/>
              <a:t>Arrays </a:t>
            </a:r>
            <a:r>
              <a:rPr spc="-15" dirty="0"/>
              <a:t>&amp;</a:t>
            </a:r>
            <a:r>
              <a:rPr spc="-235" dirty="0"/>
              <a:t> </a:t>
            </a:r>
            <a:r>
              <a:rPr spc="10" dirty="0"/>
              <a:t>Strings</a:t>
            </a:r>
          </a:p>
          <a:p>
            <a:pPr marL="4601210" marR="285115">
              <a:lnSpc>
                <a:spcPct val="113300"/>
              </a:lnSpc>
            </a:pPr>
            <a:r>
              <a:rPr spc="-5" dirty="0"/>
              <a:t>Functions, </a:t>
            </a:r>
            <a:r>
              <a:rPr spc="5" dirty="0"/>
              <a:t>Structs, </a:t>
            </a:r>
            <a:r>
              <a:rPr dirty="0"/>
              <a:t>and </a:t>
            </a:r>
            <a:r>
              <a:rPr spc="-5" dirty="0"/>
              <a:t>Unions  Libraries/IO/Connection</a:t>
            </a:r>
            <a:r>
              <a:rPr spc="-105" dirty="0"/>
              <a:t> </a:t>
            </a:r>
            <a:r>
              <a:rPr dirty="0"/>
              <a:t>Diagrams/EEPROM  </a:t>
            </a:r>
            <a:r>
              <a:rPr lang="en-US" spc="-5" dirty="0"/>
              <a:t>Combining it all together - Somewhat</a:t>
            </a:r>
          </a:p>
          <a:p>
            <a:pPr marL="4601210" marR="285115">
              <a:lnSpc>
                <a:spcPct val="113300"/>
              </a:lnSpc>
            </a:pPr>
            <a:r>
              <a:rPr lang="en-US" spc="-5" dirty="0"/>
              <a:t>Shameless Promotion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274" y="954739"/>
            <a:ext cx="2726690" cy="124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5025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1A1A1A"/>
                </a:solidFill>
                <a:latin typeface="Trebuchet MS"/>
                <a:cs typeface="Trebuchet MS"/>
              </a:rPr>
              <a:t>for</a:t>
            </a:r>
            <a:endParaRPr sz="2600">
              <a:latin typeface="Trebuchet MS"/>
              <a:cs typeface="Trebuchet MS"/>
            </a:endParaRPr>
          </a:p>
          <a:p>
            <a:pPr marL="469265" marR="5080" indent="-457200">
              <a:lnSpc>
                <a:spcPct val="114599"/>
              </a:lnSpc>
              <a:spcBef>
                <a:spcPts val="1510"/>
              </a:spcBef>
            </a:pPr>
            <a:r>
              <a:rPr sz="1200" i="1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(statement1; condition; statement</a:t>
            </a:r>
            <a:r>
              <a:rPr sz="1200" i="1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FF0000"/>
                </a:solidFill>
                <a:latin typeface="Arial"/>
                <a:cs typeface="Arial"/>
              </a:rPr>
              <a:t>2){  Code</a:t>
            </a:r>
            <a:r>
              <a:rPr sz="120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statements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68374" y="954739"/>
            <a:ext cx="889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while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16659" y="1543005"/>
            <a:ext cx="1634489" cy="65405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1200" i="1" spc="-5" dirty="0">
                <a:solidFill>
                  <a:srgbClr val="FF0000"/>
                </a:solidFill>
                <a:latin typeface="Arial"/>
                <a:cs typeface="Arial"/>
              </a:rPr>
              <a:t>while</a:t>
            </a:r>
            <a:r>
              <a:rPr sz="120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(condition){</a:t>
            </a:r>
            <a:endParaRPr sz="12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09"/>
              </a:spcBef>
            </a:pPr>
            <a:r>
              <a:rPr sz="1200" i="1" spc="-5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sz="1200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statements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4406" y="954739"/>
            <a:ext cx="1381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135" dirty="0">
                <a:solidFill>
                  <a:srgbClr val="1A1A1A"/>
                </a:solidFill>
                <a:latin typeface="Trebuchet MS"/>
                <a:cs typeface="Trebuchet MS"/>
              </a:rPr>
              <a:t>do</a:t>
            </a:r>
            <a:r>
              <a:rPr sz="2600" b="1" spc="-240" dirty="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sz="2600" b="1" spc="35" dirty="0">
                <a:solidFill>
                  <a:srgbClr val="1A1A1A"/>
                </a:solidFill>
                <a:latin typeface="Trebuchet MS"/>
                <a:cs typeface="Trebuchet MS"/>
              </a:rPr>
              <a:t>while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3364" y="1569675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1200" i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699" y="1098172"/>
            <a:ext cx="8686165" cy="2919730"/>
          </a:xfrm>
          <a:custGeom>
            <a:avLst/>
            <a:gdLst/>
            <a:ahLst/>
            <a:cxnLst/>
            <a:rect l="l" t="t" r="r" b="b"/>
            <a:pathLst>
              <a:path w="8686165" h="2919729">
                <a:moveTo>
                  <a:pt x="2890669" y="27424"/>
                </a:moveTo>
                <a:lnTo>
                  <a:pt x="2925469" y="2919719"/>
                </a:lnTo>
              </a:path>
              <a:path w="8686165" h="2919729">
                <a:moveTo>
                  <a:pt x="5804563" y="0"/>
                </a:moveTo>
                <a:lnTo>
                  <a:pt x="5839363" y="2892294"/>
                </a:lnTo>
              </a:path>
              <a:path w="8686165" h="2919729">
                <a:moveTo>
                  <a:pt x="0" y="1819521"/>
                </a:moveTo>
                <a:lnTo>
                  <a:pt x="8685582" y="1885521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124" y="3012551"/>
            <a:ext cx="2929890" cy="131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values[5]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{10, 20, 30, 40,</a:t>
            </a:r>
            <a:r>
              <a:rPr sz="11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50};</a:t>
            </a:r>
            <a:endParaRPr sz="1100">
              <a:latin typeface="Arial"/>
              <a:cs typeface="Arial"/>
            </a:endParaRPr>
          </a:p>
          <a:p>
            <a:pPr marL="469265" marR="5080" indent="-45720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(int counter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counter &lt;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5;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counter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++){  Serial.print(“one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 the array is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“ );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Serial.println(values[counter]);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50358" y="3012551"/>
            <a:ext cx="716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7209" y="1752555"/>
            <a:ext cx="2188210" cy="98996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565785">
              <a:lnSpc>
                <a:spcPct val="100000"/>
              </a:lnSpc>
              <a:spcBef>
                <a:spcPts val="309"/>
              </a:spcBef>
            </a:pPr>
            <a:r>
              <a:rPr sz="1200" i="1" spc="-5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sz="120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statements</a:t>
            </a:r>
            <a:endParaRPr sz="1200">
              <a:latin typeface="Arial"/>
              <a:cs typeface="Arial"/>
            </a:endParaRPr>
          </a:p>
          <a:p>
            <a:pPr marL="319405">
              <a:lnSpc>
                <a:spcPct val="100000"/>
              </a:lnSpc>
              <a:spcBef>
                <a:spcPts val="209"/>
              </a:spcBef>
            </a:pP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} </a:t>
            </a:r>
            <a:r>
              <a:rPr sz="1200" i="1" spc="-5" dirty="0">
                <a:solidFill>
                  <a:srgbClr val="FF0000"/>
                </a:solidFill>
                <a:latin typeface="Arial"/>
                <a:cs typeface="Arial"/>
              </a:rPr>
              <a:t>while</a:t>
            </a:r>
            <a:r>
              <a:rPr sz="120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0000"/>
                </a:solidFill>
                <a:latin typeface="Arial"/>
                <a:cs typeface="Arial"/>
              </a:rPr>
              <a:t>(condition);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040"/>
              </a:spcBef>
            </a:pPr>
            <a:r>
              <a:rPr sz="1400" spc="-5" dirty="0">
                <a:latin typeface="Arial"/>
                <a:cs typeface="Arial"/>
              </a:rPr>
              <a:t>executes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 least once</a:t>
            </a:r>
            <a:r>
              <a:rPr sz="1400" spc="-5" dirty="0">
                <a:latin typeface="Arial"/>
                <a:cs typeface="Arial"/>
              </a:rPr>
              <a:t>, and  until </a:t>
            </a:r>
            <a:r>
              <a:rPr sz="1400" dirty="0">
                <a:latin typeface="Arial"/>
                <a:cs typeface="Arial"/>
              </a:rPr>
              <a:t>condition </a:t>
            </a:r>
            <a:r>
              <a:rPr sz="1400" spc="-5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52796" y="2346907"/>
            <a:ext cx="2396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executes until </a:t>
            </a:r>
            <a:r>
              <a:rPr sz="1400" dirty="0">
                <a:latin typeface="Arial"/>
                <a:cs typeface="Arial"/>
              </a:rPr>
              <a:t>condition </a:t>
            </a:r>
            <a:r>
              <a:rPr sz="1400" spc="-5" dirty="0">
                <a:latin typeface="Arial"/>
                <a:cs typeface="Arial"/>
              </a:rPr>
              <a:t>is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4799" y="2346907"/>
            <a:ext cx="2396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executes until </a:t>
            </a:r>
            <a:r>
              <a:rPr sz="1400" dirty="0">
                <a:latin typeface="Arial"/>
                <a:cs typeface="Arial"/>
              </a:rPr>
              <a:t>condition </a:t>
            </a:r>
            <a:r>
              <a:rPr sz="1400" spc="-5" dirty="0">
                <a:latin typeface="Arial"/>
                <a:cs typeface="Arial"/>
              </a:rPr>
              <a:t>is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39721" y="3012551"/>
            <a:ext cx="1749425" cy="131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640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i =</a:t>
            </a:r>
            <a:r>
              <a:rPr sz="1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0;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while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(i&lt;3)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{//hearts for</a:t>
            </a:r>
            <a:r>
              <a:rPr sz="11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days  Serial.println(“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: “</a:t>
            </a:r>
            <a:r>
              <a:rPr sz="11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i);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i++;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7964" y="3320360"/>
            <a:ext cx="2669540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1492885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i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0;  Serial.println(“Hi”);  do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38100" marR="826135" indent="3810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Serial.println(“my name is”);  if(i==0) Serial.println(“What”);  if(i==1) Serial.println(“Who”);  i++;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while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(i &lt;</a:t>
            </a:r>
            <a:r>
              <a:rPr sz="11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2);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Serial.println(“slicka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chika slim shady”);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aseline="11111" dirty="0">
                <a:solidFill>
                  <a:srgbClr val="595959"/>
                </a:solidFill>
                <a:latin typeface="Lato"/>
                <a:cs typeface="Lato"/>
              </a:rPr>
              <a:t>23</a:t>
            </a:r>
            <a:endParaRPr sz="1500" baseline="11111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5633" y="726140"/>
            <a:ext cx="27228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Loops</a:t>
            </a:r>
            <a:r>
              <a:rPr spc="-204" dirty="0"/>
              <a:t> </a:t>
            </a:r>
            <a:r>
              <a:rPr spc="55" dirty="0"/>
              <a:t>Continued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824" y="1396161"/>
            <a:ext cx="2078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Using </a:t>
            </a:r>
            <a:r>
              <a:rPr sz="1400" b="1" dirty="0">
                <a:latin typeface="Arial"/>
                <a:cs typeface="Arial"/>
              </a:rPr>
              <a:t>Multiple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Variables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224" y="1868348"/>
            <a:ext cx="27247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You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initialize </a:t>
            </a:r>
            <a:r>
              <a:rPr sz="1100" dirty="0">
                <a:latin typeface="Arial"/>
                <a:cs typeface="Arial"/>
              </a:rPr>
              <a:t>multiples variables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  </a:t>
            </a:r>
            <a:r>
              <a:rPr sz="1100" dirty="0">
                <a:latin typeface="Arial"/>
                <a:cs typeface="Arial"/>
              </a:rPr>
              <a:t>statement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824" y="2388283"/>
            <a:ext cx="5994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Example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824" y="2697093"/>
            <a:ext cx="2783205" cy="1358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a,b;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(a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0,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b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a &lt;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10; a++,</a:t>
            </a:r>
            <a:r>
              <a:rPr sz="11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b++){</a:t>
            </a:r>
            <a:endParaRPr sz="1100">
              <a:latin typeface="Arial"/>
              <a:cs typeface="Arial"/>
            </a:endParaRPr>
          </a:p>
          <a:p>
            <a:pPr marL="469265" marR="602615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Serial.print(“One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“);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Serial.println(a);</a:t>
            </a:r>
            <a:endParaRPr sz="1100">
              <a:latin typeface="Arial"/>
              <a:cs typeface="Arial"/>
            </a:endParaRPr>
          </a:p>
          <a:p>
            <a:pPr marL="469265" marR="508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Serial.print(“ and the other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“);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Serial.println(b);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9838" y="2397478"/>
            <a:ext cx="5994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Example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9838" y="2755615"/>
            <a:ext cx="2743835" cy="1739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a,b;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(a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a &lt;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10;</a:t>
            </a:r>
            <a:r>
              <a:rPr sz="11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a++){</a:t>
            </a:r>
            <a:endParaRPr sz="1100">
              <a:latin typeface="Arial"/>
              <a:cs typeface="Arial"/>
            </a:endParaRPr>
          </a:p>
          <a:p>
            <a:pPr marL="469265" marR="593725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(b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b &lt;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10; b++){  Serial.print(“one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“);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Serial.print(a);</a:t>
            </a:r>
            <a:endParaRPr sz="1100">
              <a:latin typeface="Arial"/>
              <a:cs typeface="Arial"/>
            </a:endParaRPr>
          </a:p>
          <a:p>
            <a:pPr marL="469265" marR="508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Serial.print(“and the other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“);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Serial.println(b);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5487" y="1415535"/>
            <a:ext cx="1259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Nesting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Loops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41442" y="1472322"/>
            <a:ext cx="10160" cy="3012440"/>
          </a:xfrm>
          <a:custGeom>
            <a:avLst/>
            <a:gdLst/>
            <a:ahLst/>
            <a:cxnLst/>
            <a:rect l="l" t="t" r="r" b="b"/>
            <a:pathLst>
              <a:path w="10160" h="3012440">
                <a:moveTo>
                  <a:pt x="9599" y="0"/>
                </a:moveTo>
                <a:lnTo>
                  <a:pt x="0" y="3012293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59217" y="1801745"/>
            <a:ext cx="46551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You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place loops inside of another loop. The trick to using inner loop </a:t>
            </a:r>
            <a:r>
              <a:rPr sz="1100" dirty="0">
                <a:latin typeface="Arial"/>
                <a:cs typeface="Arial"/>
              </a:rPr>
              <a:t>sis 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you must complete </a:t>
            </a:r>
            <a:r>
              <a:rPr sz="1100" spc="-5" dirty="0">
                <a:latin typeface="Arial"/>
                <a:cs typeface="Arial"/>
              </a:rPr>
              <a:t>the inner loop before </a:t>
            </a:r>
            <a:r>
              <a:rPr sz="1100" dirty="0">
                <a:latin typeface="Arial"/>
                <a:cs typeface="Arial"/>
              </a:rPr>
              <a:t>you complete </a:t>
            </a:r>
            <a:r>
              <a:rPr sz="1100" spc="-5" dirty="0">
                <a:latin typeface="Arial"/>
                <a:cs typeface="Arial"/>
              </a:rPr>
              <a:t>the outer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loop.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9777" y="726140"/>
            <a:ext cx="28543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Controlling</a:t>
            </a:r>
            <a:r>
              <a:rPr spc="-210" dirty="0"/>
              <a:t> </a:t>
            </a:r>
            <a:r>
              <a:rPr spc="114" dirty="0"/>
              <a:t>Loops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200" y="1319962"/>
            <a:ext cx="1426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Break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Statement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980" y="1508175"/>
            <a:ext cx="337185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marR="5080" indent="-313055">
              <a:lnSpc>
                <a:spcPct val="113599"/>
              </a:lnSpc>
              <a:spcBef>
                <a:spcPts val="100"/>
              </a:spcBef>
              <a:buChar char="●"/>
              <a:tabLst>
                <a:tab pos="325120" algn="l"/>
                <a:tab pos="325755" algn="l"/>
              </a:tabLst>
            </a:pPr>
            <a:r>
              <a:rPr sz="1100" spc="-5" dirty="0">
                <a:latin typeface="Arial"/>
                <a:cs typeface="Arial"/>
              </a:rPr>
              <a:t>You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use the break </a:t>
            </a:r>
            <a:r>
              <a:rPr sz="1100" dirty="0">
                <a:latin typeface="Arial"/>
                <a:cs typeface="Arial"/>
              </a:rPr>
              <a:t>statement </a:t>
            </a:r>
            <a:r>
              <a:rPr sz="1100" spc="-5" dirty="0">
                <a:latin typeface="Arial"/>
                <a:cs typeface="Arial"/>
              </a:rPr>
              <a:t>when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need  to break out of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loop before the </a:t>
            </a:r>
            <a:r>
              <a:rPr sz="1100" dirty="0">
                <a:latin typeface="Arial"/>
                <a:cs typeface="Arial"/>
              </a:rPr>
              <a:t>condition </a:t>
            </a:r>
            <a:r>
              <a:rPr sz="1100" spc="-5" dirty="0">
                <a:latin typeface="Arial"/>
                <a:cs typeface="Arial"/>
              </a:rPr>
              <a:t>would  normally </a:t>
            </a:r>
            <a:r>
              <a:rPr sz="1100" dirty="0">
                <a:latin typeface="Arial"/>
                <a:cs typeface="Arial"/>
              </a:rPr>
              <a:t>stop </a:t>
            </a:r>
            <a:r>
              <a:rPr sz="1100" spc="-5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loop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199" y="2564803"/>
            <a:ext cx="6457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Example: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199" y="2922940"/>
            <a:ext cx="2695575" cy="1739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i;</a:t>
            </a:r>
            <a:endParaRPr sz="1100" dirty="0">
              <a:latin typeface="Arial"/>
              <a:cs typeface="Arial"/>
            </a:endParaRPr>
          </a:p>
          <a:p>
            <a:pPr marL="469265" marR="1252220" indent="-45720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(i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&lt;= 20; i++)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(i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== 15)  Break;</a:t>
            </a:r>
            <a:endParaRPr sz="1100" dirty="0">
              <a:latin typeface="Arial"/>
              <a:cs typeface="Arial"/>
            </a:endParaRPr>
          </a:p>
          <a:p>
            <a:pPr marL="469265" marR="2667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Serial.print(“currently on iteration:”);  Serial.println(i);</a:t>
            </a:r>
            <a:endParaRPr sz="11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 dirty="0">
              <a:latin typeface="Arial"/>
              <a:cs typeface="Arial"/>
            </a:endParaRPr>
          </a:p>
          <a:p>
            <a:pPr marL="128270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Serial.println(“This is the end of the</a:t>
            </a:r>
            <a:r>
              <a:rPr sz="11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test”);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7589" y="1319962"/>
            <a:ext cx="1703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Continue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Statement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93368" y="1508175"/>
            <a:ext cx="44030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marR="5080" indent="-313055">
              <a:lnSpc>
                <a:spcPct val="113599"/>
              </a:lnSpc>
              <a:spcBef>
                <a:spcPts val="100"/>
              </a:spcBef>
              <a:buChar char="●"/>
              <a:tabLst>
                <a:tab pos="325120" algn="l"/>
                <a:tab pos="325755" algn="l"/>
              </a:tabLst>
            </a:pPr>
            <a:r>
              <a:rPr sz="1100" spc="-5" dirty="0">
                <a:latin typeface="Arial"/>
                <a:cs typeface="Arial"/>
              </a:rPr>
              <a:t>You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use the </a:t>
            </a:r>
            <a:r>
              <a:rPr sz="1100" dirty="0">
                <a:latin typeface="Arial"/>
                <a:cs typeface="Arial"/>
              </a:rPr>
              <a:t>continue statement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control </a:t>
            </a:r>
            <a:r>
              <a:rPr sz="1100" spc="-5" dirty="0">
                <a:latin typeface="Arial"/>
                <a:cs typeface="Arial"/>
              </a:rPr>
              <a:t>loops. Instead of  telling the Arduino to jump out of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loop, it tells the Arduino to </a:t>
            </a:r>
            <a:r>
              <a:rPr sz="1100" dirty="0">
                <a:latin typeface="Arial"/>
                <a:cs typeface="Arial"/>
              </a:rPr>
              <a:t>stop  </a:t>
            </a:r>
            <a:r>
              <a:rPr sz="1100" spc="-5" dirty="0">
                <a:latin typeface="Arial"/>
                <a:cs typeface="Arial"/>
              </a:rPr>
              <a:t>processing </a:t>
            </a:r>
            <a:r>
              <a:rPr sz="1100" dirty="0">
                <a:latin typeface="Arial"/>
                <a:cs typeface="Arial"/>
              </a:rPr>
              <a:t>code </a:t>
            </a:r>
            <a:r>
              <a:rPr sz="1100" spc="-5" dirty="0">
                <a:latin typeface="Arial"/>
                <a:cs typeface="Arial"/>
              </a:rPr>
              <a:t>inside the loop, but </a:t>
            </a:r>
            <a:r>
              <a:rPr sz="1100" dirty="0">
                <a:latin typeface="Arial"/>
                <a:cs typeface="Arial"/>
              </a:rPr>
              <a:t>still </a:t>
            </a:r>
            <a:r>
              <a:rPr sz="1100" spc="-5" dirty="0">
                <a:latin typeface="Arial"/>
                <a:cs typeface="Arial"/>
              </a:rPr>
              <a:t>jumps back to the </a:t>
            </a:r>
            <a:r>
              <a:rPr sz="1100" dirty="0">
                <a:latin typeface="Arial"/>
                <a:cs typeface="Arial"/>
              </a:rPr>
              <a:t>start </a:t>
            </a:r>
            <a:r>
              <a:rPr sz="1100" spc="-5" dirty="0">
                <a:latin typeface="Arial"/>
                <a:cs typeface="Arial"/>
              </a:rPr>
              <a:t>of  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loop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3654" y="2422309"/>
            <a:ext cx="5994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Example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3654" y="2780446"/>
            <a:ext cx="1753235" cy="787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10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i;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(i =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&lt;= 10;</a:t>
            </a:r>
            <a:r>
              <a:rPr sz="1100" i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i++){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((i &gt;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5) &amp;&amp;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(i &lt;</a:t>
            </a:r>
            <a:r>
              <a:rPr sz="1100" i="1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10))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Continue;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3654" y="3732945"/>
            <a:ext cx="25742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Serial.print(“The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value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of the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counter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at“);  Serial.println(i);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Serial.println(“this is the end of the</a:t>
            </a:r>
            <a:r>
              <a:rPr sz="1100" i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test”);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02617" y="2040670"/>
            <a:ext cx="19050" cy="2235835"/>
          </a:xfrm>
          <a:custGeom>
            <a:avLst/>
            <a:gdLst/>
            <a:ahLst/>
            <a:cxnLst/>
            <a:rect l="l" t="t" r="r" b="b"/>
            <a:pathLst>
              <a:path w="19050" h="2235835">
                <a:moveTo>
                  <a:pt x="0" y="0"/>
                </a:moveTo>
                <a:lnTo>
                  <a:pt x="18899" y="2235595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78464"/>
            <a:ext cx="1256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Agenda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4526" y="1385135"/>
            <a:ext cx="8894946" cy="25046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601210">
              <a:lnSpc>
                <a:spcPct val="100000"/>
              </a:lnSpc>
              <a:spcBef>
                <a:spcPts val="355"/>
              </a:spcBef>
            </a:pPr>
            <a:r>
              <a:rPr spc="5" dirty="0"/>
              <a:t>Introduction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5" dirty="0"/>
              <a:t>Arduino</a:t>
            </a:r>
            <a:r>
              <a:rPr spc="-105" dirty="0"/>
              <a:t> </a:t>
            </a:r>
            <a:r>
              <a:rPr spc="10" dirty="0"/>
              <a:t>Hardware</a:t>
            </a:r>
          </a:p>
          <a:p>
            <a:pPr marL="4601210" marR="5080">
              <a:lnSpc>
                <a:spcPct val="113300"/>
              </a:lnSpc>
            </a:pPr>
            <a:r>
              <a:rPr dirty="0"/>
              <a:t>IDE,</a:t>
            </a:r>
            <a:r>
              <a:rPr spc="-100" dirty="0"/>
              <a:t> </a:t>
            </a:r>
            <a:r>
              <a:rPr spc="10" dirty="0"/>
              <a:t>Variables,</a:t>
            </a:r>
            <a:r>
              <a:rPr spc="-100" dirty="0"/>
              <a:t> </a:t>
            </a:r>
            <a:r>
              <a:rPr dirty="0"/>
              <a:t>Operands,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15" dirty="0"/>
              <a:t>Serial</a:t>
            </a:r>
            <a:r>
              <a:rPr spc="-100" dirty="0"/>
              <a:t> </a:t>
            </a:r>
            <a:r>
              <a:rPr spc="5" dirty="0"/>
              <a:t>Monitor  </a:t>
            </a:r>
            <a:r>
              <a:rPr spc="15" dirty="0"/>
              <a:t>Control</a:t>
            </a:r>
            <a:r>
              <a:rPr spc="-110" dirty="0"/>
              <a:t> </a:t>
            </a:r>
            <a:r>
              <a:rPr spc="-5" dirty="0"/>
              <a:t>Flow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Loops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20" dirty="0">
                <a:solidFill>
                  <a:srgbClr val="000000"/>
                </a:solidFill>
              </a:rPr>
              <a:t>Arrays </a:t>
            </a:r>
            <a:r>
              <a:rPr spc="-15" dirty="0">
                <a:solidFill>
                  <a:srgbClr val="000000"/>
                </a:solidFill>
              </a:rPr>
              <a:t>&amp;</a:t>
            </a:r>
            <a:r>
              <a:rPr spc="-235"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Strings</a:t>
            </a:r>
          </a:p>
          <a:p>
            <a:pPr marL="4601210" marR="285115">
              <a:lnSpc>
                <a:spcPct val="113300"/>
              </a:lnSpc>
            </a:pPr>
            <a:r>
              <a:rPr spc="-5" dirty="0"/>
              <a:t>Functions, </a:t>
            </a:r>
            <a:r>
              <a:rPr spc="5" dirty="0"/>
              <a:t>Structs, </a:t>
            </a:r>
            <a:r>
              <a:rPr dirty="0"/>
              <a:t>and </a:t>
            </a:r>
            <a:r>
              <a:rPr spc="-5" dirty="0"/>
              <a:t>Unions  Libraries/IO/Connection</a:t>
            </a:r>
            <a:r>
              <a:rPr spc="-105" dirty="0"/>
              <a:t> </a:t>
            </a:r>
            <a:r>
              <a:rPr dirty="0"/>
              <a:t>Diagrams/EEPROM  </a:t>
            </a:r>
            <a:r>
              <a:rPr lang="en-US" spc="-5" dirty="0"/>
              <a:t>Combining it all together - Somewhat</a:t>
            </a:r>
          </a:p>
          <a:p>
            <a:pPr marL="4601210" marR="285115">
              <a:lnSpc>
                <a:spcPct val="113300"/>
              </a:lnSpc>
            </a:pPr>
            <a:r>
              <a:rPr lang="en-US" spc="-5" dirty="0"/>
              <a:t>Shameless Promotion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7555" y="726140"/>
            <a:ext cx="1038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Arrays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1949" y="1270623"/>
            <a:ext cx="8015605" cy="3827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An array </a:t>
            </a:r>
            <a:r>
              <a:rPr sz="1100" dirty="0">
                <a:latin typeface="Arial"/>
                <a:cs typeface="Arial"/>
              </a:rPr>
              <a:t>stores multiple </a:t>
            </a:r>
            <a:r>
              <a:rPr sz="1100" spc="-5" dirty="0">
                <a:latin typeface="Arial"/>
                <a:cs typeface="Arial"/>
              </a:rPr>
              <a:t>data </a:t>
            </a:r>
            <a:r>
              <a:rPr sz="1100" dirty="0">
                <a:latin typeface="Arial"/>
                <a:cs typeface="Arial"/>
              </a:rPr>
              <a:t>values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dirty="0">
                <a:latin typeface="Arial"/>
                <a:cs typeface="Arial"/>
              </a:rPr>
              <a:t>same </a:t>
            </a:r>
            <a:r>
              <a:rPr sz="1100" spc="-5" dirty="0">
                <a:latin typeface="Arial"/>
                <a:cs typeface="Arial"/>
              </a:rPr>
              <a:t>data type </a:t>
            </a:r>
            <a:r>
              <a:rPr sz="1100" u="sng" spc="-5" dirty="0">
                <a:latin typeface="Arial"/>
                <a:cs typeface="Arial"/>
              </a:rPr>
              <a:t>in </a:t>
            </a:r>
            <a:r>
              <a:rPr sz="1100" u="sng" dirty="0">
                <a:latin typeface="Arial"/>
                <a:cs typeface="Arial"/>
              </a:rPr>
              <a:t>a </a:t>
            </a:r>
            <a:r>
              <a:rPr sz="1100" u="sng" spc="-5" dirty="0">
                <a:latin typeface="Arial"/>
                <a:cs typeface="Arial"/>
              </a:rPr>
              <a:t>block of </a:t>
            </a:r>
            <a:r>
              <a:rPr sz="1100" u="sng" dirty="0">
                <a:latin typeface="Arial"/>
                <a:cs typeface="Arial"/>
              </a:rPr>
              <a:t>memory</a:t>
            </a:r>
            <a:r>
              <a:rPr sz="1100" dirty="0">
                <a:latin typeface="Arial"/>
                <a:cs typeface="Arial"/>
              </a:rPr>
              <a:t>, </a:t>
            </a:r>
            <a:r>
              <a:rPr sz="1100" spc="-5" dirty="0">
                <a:latin typeface="Arial"/>
                <a:cs typeface="Arial"/>
              </a:rPr>
              <a:t>allowing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reference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variables </a:t>
            </a:r>
            <a:r>
              <a:rPr sz="1100" spc="-5" dirty="0">
                <a:latin typeface="Arial"/>
                <a:cs typeface="Arial"/>
              </a:rPr>
              <a:t>using the  </a:t>
            </a:r>
            <a:r>
              <a:rPr sz="1100" dirty="0">
                <a:latin typeface="Arial"/>
                <a:cs typeface="Arial"/>
              </a:rPr>
              <a:t>same variable </a:t>
            </a:r>
            <a:r>
              <a:rPr sz="1100" spc="-5" dirty="0">
                <a:latin typeface="Arial"/>
                <a:cs typeface="Arial"/>
              </a:rPr>
              <a:t>name. It does it through an index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value.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6149" y="1773761"/>
            <a:ext cx="2153920" cy="58356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400" b="1" spc="-5" dirty="0">
                <a:latin typeface="Arial"/>
                <a:cs typeface="Arial"/>
              </a:rPr>
              <a:t>Format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300" i="1" spc="-5" dirty="0">
                <a:solidFill>
                  <a:srgbClr val="FF0000"/>
                </a:solidFill>
                <a:latin typeface="Arial"/>
                <a:cs typeface="Arial"/>
              </a:rPr>
              <a:t>datatype</a:t>
            </a:r>
            <a:r>
              <a:rPr sz="1300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i="1" dirty="0">
                <a:solidFill>
                  <a:srgbClr val="FF0000"/>
                </a:solidFill>
                <a:latin typeface="Arial"/>
                <a:cs typeface="Arial"/>
              </a:rPr>
              <a:t>variableName[size];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699" y="2495871"/>
            <a:ext cx="2651760" cy="787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b="1" i="1" spc="-5" dirty="0">
                <a:latin typeface="Arial"/>
                <a:cs typeface="Arial"/>
              </a:rPr>
              <a:t>Example</a:t>
            </a:r>
            <a:r>
              <a:rPr sz="1100" b="1" i="1" spc="-10" dirty="0">
                <a:latin typeface="Arial"/>
                <a:cs typeface="Arial"/>
              </a:rPr>
              <a:t> </a:t>
            </a:r>
            <a:r>
              <a:rPr sz="1100" b="1" i="1" spc="-5" dirty="0">
                <a:latin typeface="Arial"/>
                <a:cs typeface="Arial"/>
              </a:rPr>
              <a:t>1: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myarray[10];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//able to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store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values  myarray[0] =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20; //stores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values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in index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0  myarray[1] =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30; //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stores values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in index</a:t>
            </a:r>
            <a:r>
              <a:rPr sz="1100" i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699" y="3448367"/>
            <a:ext cx="3197225" cy="1168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b="1" i="1" spc="-5" dirty="0">
                <a:latin typeface="Arial"/>
                <a:cs typeface="Arial"/>
              </a:rPr>
              <a:t>Example</a:t>
            </a:r>
            <a:r>
              <a:rPr sz="1100" b="1" i="1" spc="-10" dirty="0">
                <a:latin typeface="Arial"/>
                <a:cs typeface="Arial"/>
              </a:rPr>
              <a:t> </a:t>
            </a:r>
            <a:r>
              <a:rPr sz="1100" b="1" i="1" spc="-5" dirty="0">
                <a:latin typeface="Arial"/>
                <a:cs typeface="Arial"/>
              </a:rPr>
              <a:t>2: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// assigns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values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to first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5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data locations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(index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0-4)  Int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myarray[10] =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{20, 30, 40, 50,</a:t>
            </a:r>
            <a:r>
              <a:rPr sz="1100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100};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i="1" spc="-5" dirty="0">
                <a:latin typeface="Arial"/>
                <a:cs typeface="Arial"/>
              </a:rPr>
              <a:t>Example</a:t>
            </a:r>
            <a:r>
              <a:rPr sz="1100" b="1" i="1" spc="-10" dirty="0">
                <a:latin typeface="Arial"/>
                <a:cs typeface="Arial"/>
              </a:rPr>
              <a:t> </a:t>
            </a:r>
            <a:r>
              <a:rPr sz="1100" b="1" i="1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myarray[ ] =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{20, 30, 40, 50</a:t>
            </a:r>
            <a:r>
              <a:rPr sz="11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100};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1641" y="1935256"/>
            <a:ext cx="2116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Using Loops with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Arrays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15191" y="2097495"/>
            <a:ext cx="19050" cy="2680970"/>
          </a:xfrm>
          <a:custGeom>
            <a:avLst/>
            <a:gdLst/>
            <a:ahLst/>
            <a:cxnLst/>
            <a:rect l="l" t="t" r="r" b="b"/>
            <a:pathLst>
              <a:path w="19050" h="2680970">
                <a:moveTo>
                  <a:pt x="0" y="0"/>
                </a:moveTo>
                <a:lnTo>
                  <a:pt x="18899" y="2680794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0987" y="2406867"/>
            <a:ext cx="2929890" cy="977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values[5]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{10, 20, 30, 40,</a:t>
            </a:r>
            <a:r>
              <a:rPr sz="11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50};</a:t>
            </a:r>
            <a:endParaRPr sz="1100">
              <a:latin typeface="Arial"/>
              <a:cs typeface="Arial"/>
            </a:endParaRPr>
          </a:p>
          <a:p>
            <a:pPr marL="469265" marR="5080" indent="-45720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(int counter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counter &lt;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5;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counter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++){  Serial.print(“one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 the array is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“ );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Serial.print(values[counter]);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2525" y="726140"/>
            <a:ext cx="27692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Arrays</a:t>
            </a:r>
            <a:r>
              <a:rPr spc="-220" dirty="0"/>
              <a:t> </a:t>
            </a:r>
            <a:r>
              <a:rPr spc="55" dirty="0"/>
              <a:t>Continued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899" y="1329839"/>
            <a:ext cx="2776220" cy="1050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Determining </a:t>
            </a:r>
            <a:r>
              <a:rPr sz="1400" b="1" dirty="0">
                <a:latin typeface="Arial"/>
                <a:cs typeface="Arial"/>
              </a:rPr>
              <a:t>the </a:t>
            </a:r>
            <a:r>
              <a:rPr sz="1400" b="1" spc="-5" dirty="0">
                <a:latin typeface="Arial"/>
                <a:cs typeface="Arial"/>
              </a:rPr>
              <a:t>size of an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Array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"/>
              <a:cs typeface="Arial"/>
            </a:endParaRPr>
          </a:p>
          <a:p>
            <a:pPr marL="403860" marR="229870" indent="-313055">
              <a:lnSpc>
                <a:spcPct val="113599"/>
              </a:lnSpc>
              <a:buChar char="●"/>
              <a:tabLst>
                <a:tab pos="403860" algn="l"/>
                <a:tab pos="404495" algn="l"/>
              </a:tabLst>
            </a:pPr>
            <a:r>
              <a:rPr sz="1100" spc="-5" dirty="0">
                <a:latin typeface="Arial"/>
                <a:cs typeface="Arial"/>
              </a:rPr>
              <a:t>You </a:t>
            </a:r>
            <a:r>
              <a:rPr sz="1100" dirty="0">
                <a:latin typeface="Arial"/>
                <a:cs typeface="Arial"/>
              </a:rPr>
              <a:t>may </a:t>
            </a:r>
            <a:r>
              <a:rPr sz="1100" spc="-5" dirty="0">
                <a:latin typeface="Arial"/>
                <a:cs typeface="Arial"/>
              </a:rPr>
              <a:t>not </a:t>
            </a:r>
            <a:r>
              <a:rPr sz="1100" dirty="0">
                <a:latin typeface="Arial"/>
                <a:cs typeface="Arial"/>
              </a:rPr>
              <a:t>remember </a:t>
            </a:r>
            <a:r>
              <a:rPr sz="1100" spc="-5" dirty="0">
                <a:latin typeface="Arial"/>
                <a:cs typeface="Arial"/>
              </a:rPr>
              <a:t>how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many  </a:t>
            </a:r>
            <a:r>
              <a:rPr sz="1100" spc="-5" dirty="0">
                <a:latin typeface="Arial"/>
                <a:cs typeface="Arial"/>
              </a:rPr>
              <a:t>data points are in </a:t>
            </a:r>
            <a:r>
              <a:rPr sz="1100" dirty="0">
                <a:latin typeface="Arial"/>
                <a:cs typeface="Arial"/>
              </a:rPr>
              <a:t>your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array</a:t>
            </a:r>
            <a:endParaRPr sz="1100">
              <a:latin typeface="Arial"/>
              <a:cs typeface="Arial"/>
            </a:endParaRPr>
          </a:p>
          <a:p>
            <a:pPr marL="403860" indent="-313055">
              <a:lnSpc>
                <a:spcPct val="100000"/>
              </a:lnSpc>
              <a:spcBef>
                <a:spcPts val="180"/>
              </a:spcBef>
              <a:buChar char="●"/>
              <a:tabLst>
                <a:tab pos="403860" algn="l"/>
                <a:tab pos="404495" algn="l"/>
              </a:tabLst>
            </a:pPr>
            <a:r>
              <a:rPr sz="1100" spc="-5" dirty="0">
                <a:latin typeface="Arial"/>
                <a:cs typeface="Arial"/>
              </a:rPr>
              <a:t>You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use the handy </a:t>
            </a:r>
            <a:r>
              <a:rPr sz="1100" i="1" dirty="0">
                <a:latin typeface="Arial"/>
                <a:cs typeface="Arial"/>
              </a:rPr>
              <a:t>sizeof</a:t>
            </a:r>
            <a:r>
              <a:rPr sz="1100" i="1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function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6901" y="2348041"/>
            <a:ext cx="39370" cy="12700"/>
          </a:xfrm>
          <a:custGeom>
            <a:avLst/>
            <a:gdLst/>
            <a:ahLst/>
            <a:cxnLst/>
            <a:rect l="l" t="t" r="r" b="b"/>
            <a:pathLst>
              <a:path w="39369" h="12700">
                <a:moveTo>
                  <a:pt x="38785" y="12572"/>
                </a:moveTo>
                <a:lnTo>
                  <a:pt x="0" y="12572"/>
                </a:lnTo>
                <a:lnTo>
                  <a:pt x="0" y="0"/>
                </a:lnTo>
                <a:lnTo>
                  <a:pt x="38785" y="0"/>
                </a:lnTo>
                <a:lnTo>
                  <a:pt x="38785" y="12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0899" y="2777106"/>
            <a:ext cx="3978275" cy="1526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size = sizeof(myArray) /</a:t>
            </a:r>
            <a:r>
              <a:rPr sz="11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sizeof(int);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Arial"/>
                <a:cs typeface="Arial"/>
              </a:rPr>
              <a:t>Example: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(counter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=0;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counter &lt; (sizeof(value)/sizeof(int));</a:t>
            </a:r>
            <a:r>
              <a:rPr sz="1100" i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counter++){</a:t>
            </a:r>
            <a:endParaRPr sz="1100">
              <a:latin typeface="Arial"/>
              <a:cs typeface="Arial"/>
            </a:endParaRPr>
          </a:p>
          <a:p>
            <a:pPr marL="22860" marR="365125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//This will only iterate through number of points in an array 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statements;</a:t>
            </a:r>
            <a:endParaRPr sz="11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180"/>
              </a:spcBef>
            </a:pP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7865" y="1330247"/>
            <a:ext cx="78105" cy="3299460"/>
          </a:xfrm>
          <a:custGeom>
            <a:avLst/>
            <a:gdLst/>
            <a:ahLst/>
            <a:cxnLst/>
            <a:rect l="l" t="t" r="r" b="b"/>
            <a:pathLst>
              <a:path w="78104" h="3299460">
                <a:moveTo>
                  <a:pt x="77999" y="0"/>
                </a:moveTo>
                <a:lnTo>
                  <a:pt x="0" y="3299093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8265" marR="5080">
              <a:lnSpc>
                <a:spcPts val="1650"/>
              </a:lnSpc>
              <a:spcBef>
                <a:spcPts val="180"/>
              </a:spcBef>
            </a:pPr>
            <a:r>
              <a:rPr spc="-5" dirty="0"/>
              <a:t>Challenge Question 1: What is </a:t>
            </a:r>
            <a:r>
              <a:rPr dirty="0"/>
              <a:t>the </a:t>
            </a:r>
            <a:r>
              <a:rPr spc="-5" dirty="0"/>
              <a:t>array  ‘myArray’ look like in </a:t>
            </a:r>
            <a:r>
              <a:rPr dirty="0"/>
              <a:t>the </a:t>
            </a:r>
            <a:r>
              <a:rPr spc="-5" dirty="0"/>
              <a:t>program</a:t>
            </a:r>
            <a:r>
              <a:rPr spc="-85" dirty="0"/>
              <a:t> </a:t>
            </a:r>
            <a:r>
              <a:rPr spc="-5" dirty="0"/>
              <a:t>below?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/>
          </a:p>
          <a:p>
            <a:pPr marL="88265" algn="just">
              <a:lnSpc>
                <a:spcPct val="100000"/>
              </a:lnSpc>
              <a:spcBef>
                <a:spcPts val="5"/>
              </a:spcBef>
            </a:pPr>
            <a:r>
              <a:rPr sz="1100" b="0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100" b="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myArray[3][4];</a:t>
            </a:r>
            <a:endParaRPr sz="1100">
              <a:latin typeface="Arial"/>
              <a:cs typeface="Arial"/>
            </a:endParaRPr>
          </a:p>
          <a:p>
            <a:pPr marL="545465" marR="1625600" indent="-457200" algn="just">
              <a:lnSpc>
                <a:spcPct val="113599"/>
              </a:lnSpc>
            </a:pPr>
            <a:r>
              <a:rPr sz="1100" b="0" spc="-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(int i = </a:t>
            </a:r>
            <a:r>
              <a:rPr sz="1100" b="0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counter &lt; </a:t>
            </a:r>
            <a:r>
              <a:rPr sz="1100" b="0" spc="-5" dirty="0">
                <a:solidFill>
                  <a:srgbClr val="FF0000"/>
                </a:solidFill>
                <a:latin typeface="Arial"/>
                <a:cs typeface="Arial"/>
              </a:rPr>
              <a:t>3; </a:t>
            </a: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1100" b="0" spc="-5" dirty="0">
                <a:solidFill>
                  <a:srgbClr val="FF0000"/>
                </a:solidFill>
                <a:latin typeface="Arial"/>
                <a:cs typeface="Arial"/>
              </a:rPr>
              <a:t>++){  for </a:t>
            </a: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(int j = </a:t>
            </a:r>
            <a:r>
              <a:rPr sz="1100" b="0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j &lt; </a:t>
            </a:r>
            <a:r>
              <a:rPr sz="1100" b="0" spc="-5" dirty="0">
                <a:solidFill>
                  <a:srgbClr val="FF0000"/>
                </a:solidFill>
                <a:latin typeface="Arial"/>
                <a:cs typeface="Arial"/>
              </a:rPr>
              <a:t>4; i++)</a:t>
            </a:r>
            <a:r>
              <a:rPr sz="1100" b="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{  myArray[ i ] [ j ] =</a:t>
            </a:r>
            <a:r>
              <a:rPr sz="1100" b="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b="0" spc="-5" dirty="0">
                <a:solidFill>
                  <a:srgbClr val="FF0000"/>
                </a:solidFill>
                <a:latin typeface="Arial"/>
                <a:cs typeface="Arial"/>
              </a:rPr>
              <a:t>1;</a:t>
            </a:r>
            <a:endParaRPr sz="1100">
              <a:latin typeface="Arial"/>
              <a:cs typeface="Arial"/>
            </a:endParaRPr>
          </a:p>
          <a:p>
            <a:pPr marL="545465">
              <a:lnSpc>
                <a:spcPct val="100000"/>
              </a:lnSpc>
              <a:spcBef>
                <a:spcPts val="180"/>
              </a:spcBef>
            </a:pP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180"/>
              </a:spcBef>
            </a:pP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  <a:p>
            <a:pPr marL="12700" marR="97155">
              <a:lnSpc>
                <a:spcPts val="1650"/>
              </a:lnSpc>
              <a:spcBef>
                <a:spcPts val="695"/>
              </a:spcBef>
            </a:pPr>
            <a:r>
              <a:rPr spc="-5" dirty="0"/>
              <a:t>Challenge Question 2: What is  syntactically wrong with </a:t>
            </a:r>
            <a:r>
              <a:rPr dirty="0"/>
              <a:t>the </a:t>
            </a:r>
            <a:r>
              <a:rPr spc="-5" dirty="0"/>
              <a:t>array below?  How do </a:t>
            </a:r>
            <a:r>
              <a:rPr dirty="0"/>
              <a:t>i fix</a:t>
            </a:r>
            <a:r>
              <a:rPr spc="-20" dirty="0"/>
              <a:t> </a:t>
            </a:r>
            <a:r>
              <a:rPr spc="-5" dirty="0"/>
              <a:t>it?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/>
          </a:p>
          <a:p>
            <a:pPr marL="12700">
              <a:lnSpc>
                <a:spcPct val="100000"/>
              </a:lnSpc>
            </a:pP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char myArray[ ] = { “mon”, “tue”, “wed”, “thu”,</a:t>
            </a:r>
            <a:r>
              <a:rPr sz="1100" b="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b="0" dirty="0">
                <a:solidFill>
                  <a:srgbClr val="FF0000"/>
                </a:solidFill>
                <a:latin typeface="Arial"/>
                <a:cs typeface="Arial"/>
              </a:rPr>
              <a:t>“fri”};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399" y="726140"/>
            <a:ext cx="37293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Assumptions </a:t>
            </a:r>
            <a:r>
              <a:rPr spc="100" dirty="0"/>
              <a:t>and</a:t>
            </a:r>
            <a:r>
              <a:rPr spc="-480" dirty="0"/>
              <a:t> </a:t>
            </a:r>
            <a:r>
              <a:rPr spc="114" dirty="0"/>
              <a:t>Goals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4049" y="1348784"/>
            <a:ext cx="8577580" cy="3289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Assumptions</a:t>
            </a:r>
            <a:endParaRPr sz="1400" dirty="0">
              <a:latin typeface="Arial"/>
              <a:cs typeface="Arial"/>
            </a:endParaRPr>
          </a:p>
          <a:p>
            <a:pPr marL="469900" indent="-336550">
              <a:lnSpc>
                <a:spcPts val="1664"/>
              </a:lnSpc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You have taken at least</a:t>
            </a:r>
            <a:r>
              <a:rPr lang="en-US" sz="1400" spc="-5" dirty="0">
                <a:latin typeface="Arial"/>
                <a:cs typeface="Arial"/>
              </a:rPr>
              <a:t> or currently taking</a:t>
            </a:r>
            <a:r>
              <a:rPr sz="1400" spc="-5" dirty="0">
                <a:latin typeface="Arial"/>
                <a:cs typeface="Arial"/>
              </a:rPr>
              <a:t> one programming </a:t>
            </a:r>
            <a:r>
              <a:rPr sz="1400" dirty="0">
                <a:latin typeface="Arial"/>
                <a:cs typeface="Arial"/>
              </a:rPr>
              <a:t>course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Goal</a:t>
            </a:r>
            <a:endParaRPr sz="1400" dirty="0">
              <a:latin typeface="Arial"/>
              <a:cs typeface="Arial"/>
            </a:endParaRPr>
          </a:p>
          <a:p>
            <a:pPr marL="469900" indent="-336550">
              <a:lnSpc>
                <a:spcPts val="1650"/>
              </a:lnSpc>
              <a:buChar char="●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Be able to </a:t>
            </a:r>
            <a:r>
              <a:rPr sz="1400" dirty="0">
                <a:latin typeface="Arial"/>
                <a:cs typeface="Arial"/>
              </a:rPr>
              <a:t>create </a:t>
            </a:r>
            <a:r>
              <a:rPr sz="1400" spc="-5" dirty="0">
                <a:latin typeface="Arial"/>
                <a:cs typeface="Arial"/>
              </a:rPr>
              <a:t>applications on arduino using the following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endParaRPr lang="en-US" sz="1400" dirty="0">
              <a:latin typeface="Arial"/>
              <a:cs typeface="Arial"/>
            </a:endParaRPr>
          </a:p>
          <a:p>
            <a:pPr marL="927100" lvl="1" indent="-336550">
              <a:lnSpc>
                <a:spcPts val="1650"/>
              </a:lnSpc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latin typeface="Arial"/>
                <a:cs typeface="Arial"/>
              </a:rPr>
              <a:t>Adding Shields </a:t>
            </a:r>
            <a:r>
              <a:rPr sz="1400" dirty="0">
                <a:latin typeface="Arial"/>
                <a:cs typeface="Arial"/>
              </a:rPr>
              <a:t>(Accessories;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Attachments)</a:t>
            </a:r>
            <a:endParaRPr sz="1400" dirty="0">
              <a:latin typeface="Arial"/>
              <a:cs typeface="Arial"/>
            </a:endParaRPr>
          </a:p>
          <a:p>
            <a:pPr marL="927100" lvl="1" indent="-336550">
              <a:lnSpc>
                <a:spcPts val="1650"/>
              </a:lnSpc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latin typeface="Arial"/>
                <a:cs typeface="Arial"/>
              </a:rPr>
              <a:t>Adding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Libraries</a:t>
            </a:r>
            <a:endParaRPr sz="1400" dirty="0">
              <a:latin typeface="Arial"/>
              <a:cs typeface="Arial"/>
            </a:endParaRPr>
          </a:p>
          <a:p>
            <a:pPr marL="927100" lvl="1" indent="-336550">
              <a:lnSpc>
                <a:spcPts val="1650"/>
              </a:lnSpc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latin typeface="Arial"/>
                <a:cs typeface="Arial"/>
              </a:rPr>
              <a:t>Using </a:t>
            </a:r>
            <a:r>
              <a:rPr sz="1400" dirty="0">
                <a:latin typeface="Arial"/>
                <a:cs typeface="Arial"/>
              </a:rPr>
              <a:t>control </a:t>
            </a:r>
            <a:r>
              <a:rPr sz="1400" spc="-5" dirty="0">
                <a:latin typeface="Arial"/>
                <a:cs typeface="Arial"/>
              </a:rPr>
              <a:t>flows </a:t>
            </a:r>
            <a:r>
              <a:rPr sz="1400" dirty="0">
                <a:latin typeface="Arial"/>
                <a:cs typeface="Arial"/>
              </a:rPr>
              <a:t>(If-Else, </a:t>
            </a:r>
            <a:r>
              <a:rPr sz="1400" spc="-5" dirty="0">
                <a:latin typeface="Arial"/>
                <a:cs typeface="Arial"/>
              </a:rPr>
              <a:t>Do While, While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loop)</a:t>
            </a:r>
            <a:endParaRPr sz="1400" dirty="0">
              <a:latin typeface="Arial"/>
              <a:cs typeface="Arial"/>
            </a:endParaRPr>
          </a:p>
          <a:p>
            <a:pPr marL="927100" lvl="1" indent="-336550">
              <a:lnSpc>
                <a:spcPts val="1650"/>
              </a:lnSpc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latin typeface="Arial"/>
                <a:cs typeface="Arial"/>
              </a:rPr>
              <a:t>Using functions </a:t>
            </a:r>
            <a:r>
              <a:rPr sz="1400" dirty="0">
                <a:latin typeface="Arial"/>
                <a:cs typeface="Arial"/>
              </a:rPr>
              <a:t>(Methods: </a:t>
            </a:r>
            <a:r>
              <a:rPr sz="1400" spc="-5" dirty="0">
                <a:latin typeface="Arial"/>
                <a:cs typeface="Arial"/>
              </a:rPr>
              <a:t>e.g. getVariable, </a:t>
            </a:r>
            <a:r>
              <a:rPr sz="1400" dirty="0">
                <a:latin typeface="Arial"/>
                <a:cs typeface="Arial"/>
              </a:rPr>
              <a:t>setVariable,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changeVariables)</a:t>
            </a:r>
          </a:p>
          <a:p>
            <a:pPr marL="927100" lvl="1" indent="-336550">
              <a:lnSpc>
                <a:spcPts val="1650"/>
              </a:lnSpc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latin typeface="Arial"/>
                <a:cs typeface="Arial"/>
              </a:rPr>
              <a:t>Reading </a:t>
            </a:r>
            <a:r>
              <a:rPr sz="1400" dirty="0">
                <a:latin typeface="Arial"/>
                <a:cs typeface="Arial"/>
              </a:rPr>
              <a:t>connection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diagrams</a:t>
            </a:r>
            <a:endParaRPr sz="1400" dirty="0">
              <a:latin typeface="Arial"/>
              <a:cs typeface="Arial"/>
            </a:endParaRPr>
          </a:p>
          <a:p>
            <a:pPr marL="927100" lvl="1" indent="-336550">
              <a:lnSpc>
                <a:spcPts val="1664"/>
              </a:lnSpc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latin typeface="Arial"/>
                <a:cs typeface="Arial"/>
              </a:rPr>
              <a:t>Debugging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applications</a:t>
            </a:r>
            <a:endParaRPr sz="1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○"/>
            </a:pPr>
            <a:endParaRPr lang="en-US" sz="1400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lang="en-US"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Want to follow along?</a:t>
            </a:r>
            <a:endParaRPr lang="en-US" sz="1400" dirty="0">
              <a:latin typeface="Arial"/>
              <a:cs typeface="Arial"/>
            </a:endParaRPr>
          </a:p>
          <a:p>
            <a:pPr marL="469265" marR="5080" indent="-336550">
              <a:lnSpc>
                <a:spcPts val="1650"/>
              </a:lnSpc>
              <a:spcBef>
                <a:spcPts val="65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z="1400" spc="-5" dirty="0">
                <a:latin typeface="Arial"/>
                <a:cs typeface="Arial"/>
              </a:rPr>
              <a:t>Go to this </a:t>
            </a:r>
            <a:r>
              <a:rPr lang="en-US" sz="1400" spc="-5" dirty="0" err="1">
                <a:latin typeface="Arial"/>
                <a:cs typeface="Arial"/>
              </a:rPr>
              <a:t>github</a:t>
            </a:r>
            <a:r>
              <a:rPr lang="en-US" sz="1400" spc="-5" dirty="0">
                <a:latin typeface="Arial"/>
                <a:cs typeface="Arial"/>
              </a:rPr>
              <a:t> link to download all of the demos I will be showing you today:</a:t>
            </a:r>
          </a:p>
          <a:p>
            <a:pPr marL="926465" marR="5080" lvl="1" indent="-336550">
              <a:lnSpc>
                <a:spcPts val="1650"/>
              </a:lnSpc>
              <a:spcBef>
                <a:spcPts val="65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z="1400" dirty="0">
                <a:latin typeface="Arial"/>
                <a:cs typeface="Arial"/>
                <a:hlinkClick r:id="rId2"/>
              </a:rPr>
              <a:t>https://github.com/Nathann03/Intro_to_Arduino_prog</a:t>
            </a:r>
            <a:r>
              <a:rPr lang="en-US" sz="1400" dirty="0">
                <a:latin typeface="Arial"/>
                <a:cs typeface="Arial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6882" y="726140"/>
            <a:ext cx="11398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Strings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29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1267" y="1523946"/>
            <a:ext cx="4748890" cy="3532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074" y="3385743"/>
            <a:ext cx="3277870" cy="10160"/>
          </a:xfrm>
          <a:custGeom>
            <a:avLst/>
            <a:gdLst/>
            <a:ahLst/>
            <a:cxnLst/>
            <a:rect l="l" t="t" r="r" b="b"/>
            <a:pathLst>
              <a:path w="3277870" h="10160">
                <a:moveTo>
                  <a:pt x="0" y="0"/>
                </a:moveTo>
                <a:lnTo>
                  <a:pt x="3277493" y="9599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4" y="1302458"/>
            <a:ext cx="4974590" cy="327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A string value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dirty="0">
                <a:latin typeface="Arial"/>
                <a:cs typeface="Arial"/>
              </a:rPr>
              <a:t>a series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dirty="0">
                <a:latin typeface="Arial"/>
                <a:cs typeface="Arial"/>
              </a:rPr>
              <a:t>characters </a:t>
            </a:r>
            <a:r>
              <a:rPr sz="1100" spc="-5" dirty="0">
                <a:latin typeface="Arial"/>
                <a:cs typeface="Arial"/>
              </a:rPr>
              <a:t>put together to </a:t>
            </a:r>
            <a:r>
              <a:rPr sz="1100" dirty="0">
                <a:latin typeface="Arial"/>
                <a:cs typeface="Arial"/>
              </a:rPr>
              <a:t>create a </a:t>
            </a:r>
            <a:r>
              <a:rPr sz="1100" spc="-5" dirty="0">
                <a:latin typeface="Arial"/>
                <a:cs typeface="Arial"/>
              </a:rPr>
              <a:t>word or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sentence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211454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Format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211454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String name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“my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text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here”;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L="211454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Example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211454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String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myName = “Jackie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Chan”;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Manipulating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Strings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Arial"/>
              <a:cs typeface="Arial"/>
            </a:endParaRPr>
          </a:p>
          <a:p>
            <a:pPr marL="344170" marR="2051685">
              <a:lnSpc>
                <a:spcPts val="165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String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myName = “Jackie</a:t>
            </a: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Chan”; 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myName.toUpperCase();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549" y="4752831"/>
            <a:ext cx="18313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Output: </a:t>
            </a:r>
            <a:r>
              <a:rPr sz="1400" dirty="0">
                <a:latin typeface="Arial"/>
                <a:cs typeface="Arial"/>
              </a:rPr>
              <a:t>JACKIE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CHAN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7432" y="649940"/>
            <a:ext cx="34994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More </a:t>
            </a:r>
            <a:r>
              <a:rPr spc="65" dirty="0"/>
              <a:t>String</a:t>
            </a:r>
            <a:r>
              <a:rPr spc="-465" dirty="0"/>
              <a:t> </a:t>
            </a:r>
            <a:r>
              <a:rPr spc="40" dirty="0"/>
              <a:t>Functions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962744" y="1145547"/>
            <a:ext cx="5223727" cy="2922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7893" y="4149556"/>
            <a:ext cx="5760463" cy="993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0348" y="2013532"/>
            <a:ext cx="1899920" cy="12865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Although </a:t>
            </a:r>
            <a:r>
              <a:rPr sz="1400" dirty="0">
                <a:latin typeface="Arial"/>
                <a:cs typeface="Arial"/>
              </a:rPr>
              <a:t>you can </a:t>
            </a:r>
            <a:r>
              <a:rPr sz="1400" spc="-5" dirty="0">
                <a:latin typeface="Arial"/>
                <a:cs typeface="Arial"/>
              </a:rPr>
              <a:t>just  </a:t>
            </a:r>
            <a:r>
              <a:rPr sz="1400" dirty="0">
                <a:latin typeface="Arial"/>
                <a:cs typeface="Arial"/>
              </a:rPr>
              <a:t>create a char </a:t>
            </a:r>
            <a:r>
              <a:rPr sz="1400" spc="-5" dirty="0">
                <a:latin typeface="Arial"/>
                <a:cs typeface="Arial"/>
              </a:rPr>
              <a:t>array,  Strings are </a:t>
            </a:r>
            <a:r>
              <a:rPr sz="1400" dirty="0">
                <a:latin typeface="Arial"/>
                <a:cs typeface="Arial"/>
              </a:rPr>
              <a:t>much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easier  to work with! They have  </a:t>
            </a:r>
            <a:r>
              <a:rPr sz="1400" dirty="0">
                <a:latin typeface="Arial"/>
                <a:cs typeface="Arial"/>
              </a:rPr>
              <a:t>many more supported  </a:t>
            </a:r>
            <a:r>
              <a:rPr sz="1400" spc="-5" dirty="0"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78464"/>
            <a:ext cx="1256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Agenda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4526" y="1385135"/>
            <a:ext cx="8894946" cy="25046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601210">
              <a:lnSpc>
                <a:spcPct val="100000"/>
              </a:lnSpc>
              <a:spcBef>
                <a:spcPts val="355"/>
              </a:spcBef>
            </a:pPr>
            <a:r>
              <a:rPr spc="5" dirty="0"/>
              <a:t>Introduction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5" dirty="0"/>
              <a:t>Arduino</a:t>
            </a:r>
            <a:r>
              <a:rPr spc="-105" dirty="0"/>
              <a:t> </a:t>
            </a:r>
            <a:r>
              <a:rPr spc="10" dirty="0"/>
              <a:t>Hardware</a:t>
            </a:r>
          </a:p>
          <a:p>
            <a:pPr marL="4601210" marR="5080">
              <a:lnSpc>
                <a:spcPct val="113300"/>
              </a:lnSpc>
            </a:pPr>
            <a:r>
              <a:rPr dirty="0"/>
              <a:t>IDE,</a:t>
            </a:r>
            <a:r>
              <a:rPr spc="-100" dirty="0"/>
              <a:t> </a:t>
            </a:r>
            <a:r>
              <a:rPr spc="10" dirty="0"/>
              <a:t>Variables,</a:t>
            </a:r>
            <a:r>
              <a:rPr spc="-100" dirty="0"/>
              <a:t> </a:t>
            </a:r>
            <a:r>
              <a:rPr dirty="0"/>
              <a:t>Operands,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15" dirty="0"/>
              <a:t>Serial</a:t>
            </a:r>
            <a:r>
              <a:rPr spc="-100" dirty="0"/>
              <a:t> </a:t>
            </a:r>
            <a:r>
              <a:rPr spc="5" dirty="0"/>
              <a:t>Monitor  </a:t>
            </a:r>
            <a:r>
              <a:rPr spc="15" dirty="0"/>
              <a:t>Control</a:t>
            </a:r>
            <a:r>
              <a:rPr spc="-110" dirty="0"/>
              <a:t> </a:t>
            </a:r>
            <a:r>
              <a:rPr spc="-5" dirty="0"/>
              <a:t>Flow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Loops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20" dirty="0"/>
              <a:t>Arrays </a:t>
            </a:r>
            <a:r>
              <a:rPr spc="-15" dirty="0"/>
              <a:t>&amp;</a:t>
            </a:r>
            <a:r>
              <a:rPr spc="-235" dirty="0"/>
              <a:t> </a:t>
            </a:r>
            <a:r>
              <a:rPr spc="10" dirty="0"/>
              <a:t>Strings</a:t>
            </a:r>
          </a:p>
          <a:p>
            <a:pPr marL="4601210" marR="285115">
              <a:lnSpc>
                <a:spcPct val="113300"/>
              </a:lnSpc>
            </a:pPr>
            <a:r>
              <a:rPr spc="-5" dirty="0">
                <a:solidFill>
                  <a:srgbClr val="000000"/>
                </a:solidFill>
              </a:rPr>
              <a:t>Functions, </a:t>
            </a:r>
            <a:r>
              <a:rPr spc="5" dirty="0">
                <a:solidFill>
                  <a:srgbClr val="000000"/>
                </a:solidFill>
              </a:rPr>
              <a:t>Structs, </a:t>
            </a:r>
            <a:r>
              <a:rPr dirty="0">
                <a:solidFill>
                  <a:srgbClr val="000000"/>
                </a:solidFill>
              </a:rPr>
              <a:t>and </a:t>
            </a:r>
            <a:r>
              <a:rPr spc="-5" dirty="0">
                <a:solidFill>
                  <a:srgbClr val="000000"/>
                </a:solidFill>
              </a:rPr>
              <a:t>Unions  </a:t>
            </a:r>
            <a:r>
              <a:rPr spc="-5" dirty="0"/>
              <a:t>Libraries/IO/Connection</a:t>
            </a:r>
            <a:r>
              <a:rPr spc="-105" dirty="0"/>
              <a:t> </a:t>
            </a:r>
            <a:r>
              <a:rPr dirty="0"/>
              <a:t>Diagrams/EEPROM  </a:t>
            </a:r>
            <a:r>
              <a:rPr lang="en-US" spc="-5" dirty="0"/>
              <a:t>Combining it all together - Somewhat</a:t>
            </a:r>
          </a:p>
          <a:p>
            <a:pPr marL="4601210" marR="285115">
              <a:lnSpc>
                <a:spcPct val="113300"/>
              </a:lnSpc>
            </a:pPr>
            <a:r>
              <a:rPr lang="en-US" spc="-5" dirty="0"/>
              <a:t>Shameless Promotion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7036" y="726140"/>
            <a:ext cx="15798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Functions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9224" y="1268346"/>
            <a:ext cx="87331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You’ll often find </a:t>
            </a:r>
            <a:r>
              <a:rPr sz="1100" dirty="0">
                <a:latin typeface="Arial"/>
                <a:cs typeface="Arial"/>
              </a:rPr>
              <a:t>yourself </a:t>
            </a:r>
            <a:r>
              <a:rPr sz="1100" spc="-5" dirty="0">
                <a:latin typeface="Arial"/>
                <a:cs typeface="Arial"/>
              </a:rPr>
              <a:t>using the </a:t>
            </a:r>
            <a:r>
              <a:rPr sz="1100" dirty="0">
                <a:latin typeface="Arial"/>
                <a:cs typeface="Arial"/>
              </a:rPr>
              <a:t>same code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multiple </a:t>
            </a:r>
            <a:r>
              <a:rPr sz="1100" spc="-5" dirty="0">
                <a:latin typeface="Arial"/>
                <a:cs typeface="Arial"/>
              </a:rPr>
              <a:t>locations. Doing large </a:t>
            </a:r>
            <a:r>
              <a:rPr sz="1100" dirty="0">
                <a:latin typeface="Arial"/>
                <a:cs typeface="Arial"/>
              </a:rPr>
              <a:t>chunks </a:t>
            </a:r>
            <a:r>
              <a:rPr sz="1100" spc="-5" dirty="0">
                <a:latin typeface="Arial"/>
                <a:cs typeface="Arial"/>
              </a:rPr>
              <a:t>of these is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hassle. However, functions </a:t>
            </a:r>
            <a:r>
              <a:rPr sz="1100" dirty="0">
                <a:latin typeface="Arial"/>
                <a:cs typeface="Arial"/>
              </a:rPr>
              <a:t>make </a:t>
            </a:r>
            <a:r>
              <a:rPr sz="1100" spc="-5" dirty="0">
                <a:latin typeface="Arial"/>
                <a:cs typeface="Arial"/>
              </a:rPr>
              <a:t>these </a:t>
            </a:r>
            <a:r>
              <a:rPr sz="1100" dirty="0">
                <a:latin typeface="Arial"/>
                <a:cs typeface="Arial"/>
              </a:rPr>
              <a:t>a  </a:t>
            </a:r>
            <a:r>
              <a:rPr sz="1100" spc="-5" dirty="0">
                <a:latin typeface="Arial"/>
                <a:cs typeface="Arial"/>
              </a:rPr>
              <a:t>lot easier. You </a:t>
            </a:r>
            <a:r>
              <a:rPr sz="110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encapsulate </a:t>
            </a:r>
            <a:r>
              <a:rPr sz="1100" dirty="0">
                <a:latin typeface="Arial"/>
                <a:cs typeface="Arial"/>
              </a:rPr>
              <a:t>your C code </a:t>
            </a:r>
            <a:r>
              <a:rPr sz="1100" spc="-5" dirty="0">
                <a:latin typeface="Arial"/>
                <a:cs typeface="Arial"/>
              </a:rPr>
              <a:t>into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function and then use it as </a:t>
            </a:r>
            <a:r>
              <a:rPr sz="1100" dirty="0">
                <a:latin typeface="Arial"/>
                <a:cs typeface="Arial"/>
              </a:rPr>
              <a:t>many </a:t>
            </a:r>
            <a:r>
              <a:rPr sz="1100" spc="-5" dirty="0">
                <a:latin typeface="Arial"/>
                <a:cs typeface="Arial"/>
              </a:rPr>
              <a:t>times as </a:t>
            </a:r>
            <a:r>
              <a:rPr sz="1100" dirty="0">
                <a:latin typeface="Arial"/>
                <a:cs typeface="Arial"/>
              </a:rPr>
              <a:t>you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want.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424" y="2122092"/>
            <a:ext cx="7581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i="1" spc="-5" dirty="0">
                <a:latin typeface="Arial"/>
                <a:cs typeface="Arial"/>
              </a:rPr>
              <a:t>Structure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424" y="2519347"/>
            <a:ext cx="1637030" cy="596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datatype functionName()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R="18415" algn="r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//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sz="11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statements</a:t>
            </a:r>
            <a:endParaRPr sz="11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4462" y="2343242"/>
            <a:ext cx="38576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TIP: </a:t>
            </a:r>
            <a:r>
              <a:rPr sz="1100" dirty="0">
                <a:latin typeface="Arial"/>
                <a:cs typeface="Arial"/>
              </a:rPr>
              <a:t>Make sure you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define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your </a:t>
            </a:r>
            <a:r>
              <a:rPr sz="1100" spc="-5" dirty="0">
                <a:latin typeface="Arial"/>
                <a:cs typeface="Arial"/>
              </a:rPr>
              <a:t>function outside of the </a:t>
            </a:r>
            <a:r>
              <a:rPr sz="1100" dirty="0">
                <a:latin typeface="Arial"/>
                <a:cs typeface="Arial"/>
              </a:rPr>
              <a:t>setup  </a:t>
            </a:r>
            <a:r>
              <a:rPr sz="1100" spc="-5" dirty="0">
                <a:latin typeface="Arial"/>
                <a:cs typeface="Arial"/>
              </a:rPr>
              <a:t>and loop functions in </a:t>
            </a:r>
            <a:r>
              <a:rPr sz="1100" dirty="0">
                <a:latin typeface="Arial"/>
                <a:cs typeface="Arial"/>
              </a:rPr>
              <a:t>your </a:t>
            </a:r>
            <a:r>
              <a:rPr sz="1100" spc="-5" dirty="0">
                <a:latin typeface="Arial"/>
                <a:cs typeface="Arial"/>
              </a:rPr>
              <a:t>arduino </a:t>
            </a:r>
            <a:r>
              <a:rPr sz="1100" dirty="0">
                <a:latin typeface="Arial"/>
                <a:cs typeface="Arial"/>
              </a:rPr>
              <a:t>code sketch. </a:t>
            </a:r>
            <a:r>
              <a:rPr sz="1100" spc="-5" dirty="0">
                <a:latin typeface="Arial"/>
                <a:cs typeface="Arial"/>
              </a:rPr>
              <a:t>If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define </a:t>
            </a:r>
            <a:r>
              <a:rPr sz="1100" dirty="0">
                <a:latin typeface="Arial"/>
                <a:cs typeface="Arial"/>
              </a:rPr>
              <a:t>a  </a:t>
            </a:r>
            <a:r>
              <a:rPr sz="1100" spc="-5" dirty="0">
                <a:latin typeface="Arial"/>
                <a:cs typeface="Arial"/>
              </a:rPr>
              <a:t>function inside another function, the inner function becomes </a:t>
            </a:r>
            <a:r>
              <a:rPr sz="1100" dirty="0">
                <a:latin typeface="Arial"/>
                <a:cs typeface="Arial"/>
              </a:rPr>
              <a:t>a  </a:t>
            </a:r>
            <a:r>
              <a:rPr sz="1100" spc="-5" dirty="0">
                <a:latin typeface="Arial"/>
                <a:cs typeface="Arial"/>
              </a:rPr>
              <a:t>local function, and </a:t>
            </a:r>
            <a:r>
              <a:rPr sz="1100" dirty="0">
                <a:latin typeface="Arial"/>
                <a:cs typeface="Arial"/>
              </a:rPr>
              <a:t>you can't </a:t>
            </a:r>
            <a:r>
              <a:rPr sz="1100" spc="-5" dirty="0">
                <a:latin typeface="Arial"/>
                <a:cs typeface="Arial"/>
              </a:rPr>
              <a:t>use it outside the outer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function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499" y="3335639"/>
            <a:ext cx="3910329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create a </a:t>
            </a:r>
            <a:r>
              <a:rPr sz="1100" spc="-5" dirty="0">
                <a:latin typeface="Arial"/>
                <a:cs typeface="Arial"/>
              </a:rPr>
              <a:t>function that does not </a:t>
            </a:r>
            <a:r>
              <a:rPr sz="1100" dirty="0">
                <a:latin typeface="Arial"/>
                <a:cs typeface="Arial"/>
              </a:rPr>
              <a:t>return </a:t>
            </a:r>
            <a:r>
              <a:rPr sz="1100" spc="-5" dirty="0">
                <a:latin typeface="Arial"/>
                <a:cs typeface="Arial"/>
              </a:rPr>
              <a:t>any data </a:t>
            </a:r>
            <a:r>
              <a:rPr sz="1100" dirty="0">
                <a:latin typeface="Arial"/>
                <a:cs typeface="Arial"/>
              </a:rPr>
              <a:t>values </a:t>
            </a:r>
            <a:r>
              <a:rPr sz="1100" spc="-5" dirty="0">
                <a:latin typeface="Arial"/>
                <a:cs typeface="Arial"/>
              </a:rPr>
              <a:t>to the  </a:t>
            </a:r>
            <a:r>
              <a:rPr sz="1100" dirty="0">
                <a:latin typeface="Arial"/>
                <a:cs typeface="Arial"/>
              </a:rPr>
              <a:t>calling </a:t>
            </a:r>
            <a:r>
              <a:rPr sz="1100" spc="-5" dirty="0">
                <a:latin typeface="Arial"/>
                <a:cs typeface="Arial"/>
              </a:rPr>
              <a:t>program,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use the </a:t>
            </a:r>
            <a:r>
              <a:rPr sz="1100" b="1" i="1" spc="-5" dirty="0">
                <a:latin typeface="Arial"/>
                <a:cs typeface="Arial"/>
              </a:rPr>
              <a:t>void </a:t>
            </a:r>
            <a:r>
              <a:rPr sz="1100" spc="-5" dirty="0">
                <a:latin typeface="Arial"/>
                <a:cs typeface="Arial"/>
              </a:rPr>
              <a:t>data type for the function  definition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Void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myFunction()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Serial.println(“This is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my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first</a:t>
            </a:r>
            <a:r>
              <a:rPr sz="1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function”);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7648" y="726140"/>
            <a:ext cx="5959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Using</a:t>
            </a:r>
            <a:r>
              <a:rPr spc="-175" dirty="0"/>
              <a:t> </a:t>
            </a:r>
            <a:r>
              <a:rPr spc="20" dirty="0"/>
              <a:t>the</a:t>
            </a:r>
            <a:r>
              <a:rPr spc="-175" dirty="0"/>
              <a:t> </a:t>
            </a:r>
            <a:r>
              <a:rPr spc="80" dirty="0"/>
              <a:t>function/Returning</a:t>
            </a:r>
            <a:r>
              <a:rPr spc="-170" dirty="0"/>
              <a:t> </a:t>
            </a:r>
            <a:r>
              <a:rPr spc="105" dirty="0"/>
              <a:t>a</a:t>
            </a:r>
            <a:r>
              <a:rPr spc="-175" dirty="0"/>
              <a:t> </a:t>
            </a:r>
            <a:r>
              <a:rPr spc="70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33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424" y="1737156"/>
            <a:ext cx="3751579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Using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Function</a:t>
            </a:r>
            <a:endParaRPr sz="1400">
              <a:latin typeface="Arial"/>
              <a:cs typeface="Arial"/>
            </a:endParaRPr>
          </a:p>
          <a:p>
            <a:pPr marL="12700" marR="962025">
              <a:lnSpc>
                <a:spcPct val="113599"/>
              </a:lnSpc>
              <a:spcBef>
                <a:spcPts val="1080"/>
              </a:spcBef>
            </a:pPr>
            <a:r>
              <a:rPr sz="1100" spc="-5" dirty="0">
                <a:latin typeface="Arial"/>
                <a:cs typeface="Arial"/>
              </a:rPr>
              <a:t>To use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function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defined in </a:t>
            </a:r>
            <a:r>
              <a:rPr sz="1100" dirty="0">
                <a:latin typeface="Arial"/>
                <a:cs typeface="Arial"/>
              </a:rPr>
              <a:t>your sketch,  </a:t>
            </a:r>
            <a:r>
              <a:rPr sz="1100" spc="-5" dirty="0">
                <a:latin typeface="Arial"/>
                <a:cs typeface="Arial"/>
              </a:rPr>
              <a:t>just </a:t>
            </a:r>
            <a:r>
              <a:rPr sz="1100" dirty="0">
                <a:latin typeface="Arial"/>
                <a:cs typeface="Arial"/>
              </a:rPr>
              <a:t>reference </a:t>
            </a:r>
            <a:r>
              <a:rPr sz="1100" spc="-5" dirty="0">
                <a:latin typeface="Arial"/>
                <a:cs typeface="Arial"/>
              </a:rPr>
              <a:t>it by the function name </a:t>
            </a:r>
            <a:r>
              <a:rPr sz="1100" dirty="0">
                <a:latin typeface="Arial"/>
                <a:cs typeface="Arial"/>
              </a:rPr>
              <a:t>you  </a:t>
            </a:r>
            <a:r>
              <a:rPr sz="1100" spc="-5" dirty="0">
                <a:latin typeface="Arial"/>
                <a:cs typeface="Arial"/>
              </a:rPr>
              <a:t>assigned, followed by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parentheses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void setup()</a:t>
            </a:r>
            <a:r>
              <a:rPr sz="11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469265" marR="2134235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Serial.begin(9600)  </a:t>
            </a:r>
            <a:r>
              <a:rPr sz="1100" dirty="0">
                <a:solidFill>
                  <a:srgbClr val="0000FF"/>
                </a:solidFill>
                <a:latin typeface="Arial"/>
                <a:cs typeface="Arial"/>
              </a:rPr>
              <a:t>MyFunction();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Serial.println(“Now we’re back to the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main</a:t>
            </a:r>
            <a:r>
              <a:rPr sz="11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program”);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5243" y="1626698"/>
            <a:ext cx="2738755" cy="98488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970"/>
              </a:spcBef>
            </a:pPr>
            <a:r>
              <a:rPr sz="1400" b="1" spc="-5" dirty="0">
                <a:latin typeface="Arial"/>
                <a:cs typeface="Arial"/>
              </a:rPr>
              <a:t>Returning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  <a:spcBef>
                <a:spcPts val="500"/>
              </a:spcBef>
            </a:pP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return a value </a:t>
            </a:r>
            <a:r>
              <a:rPr sz="1100" spc="-5" dirty="0">
                <a:latin typeface="Arial"/>
                <a:cs typeface="Arial"/>
              </a:rPr>
              <a:t>from the function back to  the </a:t>
            </a:r>
            <a:r>
              <a:rPr sz="1100" dirty="0">
                <a:latin typeface="Arial"/>
                <a:cs typeface="Arial"/>
              </a:rPr>
              <a:t>main </a:t>
            </a:r>
            <a:r>
              <a:rPr sz="1100" spc="-5" dirty="0">
                <a:latin typeface="Arial"/>
                <a:cs typeface="Arial"/>
              </a:rPr>
              <a:t>program,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end the function with  </a:t>
            </a:r>
            <a:r>
              <a:rPr sz="1100" dirty="0">
                <a:latin typeface="Arial"/>
                <a:cs typeface="Arial"/>
              </a:rPr>
              <a:t>a return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8318" y="2737729"/>
            <a:ext cx="8020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return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value;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8318" y="3095866"/>
            <a:ext cx="2671445" cy="1974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value can </a:t>
            </a:r>
            <a:r>
              <a:rPr sz="1100" spc="-5" dirty="0">
                <a:latin typeface="Arial"/>
                <a:cs typeface="Arial"/>
              </a:rPr>
              <a:t>either </a:t>
            </a:r>
            <a:r>
              <a:rPr sz="1100" dirty="0">
                <a:latin typeface="Arial"/>
                <a:cs typeface="Arial"/>
              </a:rPr>
              <a:t>a constant </a:t>
            </a:r>
            <a:r>
              <a:rPr sz="1100" spc="-5" dirty="0">
                <a:latin typeface="Arial"/>
                <a:cs typeface="Arial"/>
              </a:rPr>
              <a:t>numeric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or  </a:t>
            </a:r>
            <a:r>
              <a:rPr sz="1100" dirty="0">
                <a:latin typeface="Arial"/>
                <a:cs typeface="Arial"/>
              </a:rPr>
              <a:t>string value,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dirty="0">
                <a:latin typeface="Arial"/>
                <a:cs typeface="Arial"/>
              </a:rPr>
              <a:t>a variable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contains a  </a:t>
            </a:r>
            <a:r>
              <a:rPr sz="1100" spc="-5" dirty="0">
                <a:latin typeface="Arial"/>
                <a:cs typeface="Arial"/>
              </a:rPr>
              <a:t>numeric or </a:t>
            </a:r>
            <a:r>
              <a:rPr sz="1100" dirty="0">
                <a:latin typeface="Arial"/>
                <a:cs typeface="Arial"/>
              </a:rPr>
              <a:t>string value. </a:t>
            </a:r>
            <a:r>
              <a:rPr sz="1100" spc="-5" dirty="0">
                <a:latin typeface="Arial"/>
                <a:cs typeface="Arial"/>
              </a:rPr>
              <a:t>However, in either  </a:t>
            </a:r>
            <a:r>
              <a:rPr sz="1100" dirty="0">
                <a:latin typeface="Arial"/>
                <a:cs typeface="Arial"/>
              </a:rPr>
              <a:t>case, </a:t>
            </a:r>
            <a:r>
              <a:rPr sz="1100" spc="-5" dirty="0">
                <a:latin typeface="Arial"/>
                <a:cs typeface="Arial"/>
              </a:rPr>
              <a:t>the data type of the </a:t>
            </a:r>
            <a:r>
              <a:rPr sz="1100" dirty="0">
                <a:latin typeface="Arial"/>
                <a:cs typeface="Arial"/>
              </a:rPr>
              <a:t>returned value  </a:t>
            </a:r>
            <a:r>
              <a:rPr sz="1100" b="1" spc="-5" dirty="0">
                <a:latin typeface="Arial"/>
                <a:cs typeface="Arial"/>
              </a:rPr>
              <a:t>must match </a:t>
            </a:r>
            <a:r>
              <a:rPr sz="1100" spc="-5" dirty="0">
                <a:latin typeface="Arial"/>
                <a:cs typeface="Arial"/>
              </a:rPr>
              <a:t>the data type that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use to  define 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function</a:t>
            </a:r>
            <a:endParaRPr sz="1100">
              <a:latin typeface="Arial"/>
              <a:cs typeface="Arial"/>
            </a:endParaRPr>
          </a:p>
          <a:p>
            <a:pPr marL="247650" marR="1250950">
              <a:lnSpc>
                <a:spcPct val="113599"/>
              </a:lnSpc>
              <a:spcBef>
                <a:spcPts val="345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myFunction2()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value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10*20; 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return</a:t>
            </a:r>
            <a:r>
              <a:rPr sz="1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(value);</a:t>
            </a:r>
            <a:endParaRPr sz="1100">
              <a:latin typeface="Arial"/>
              <a:cs typeface="Arial"/>
            </a:endParaRPr>
          </a:p>
          <a:p>
            <a:pPr marL="24765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5232" y="726140"/>
            <a:ext cx="44443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Passing</a:t>
            </a:r>
            <a:r>
              <a:rPr spc="-180" dirty="0"/>
              <a:t> </a:t>
            </a:r>
            <a:r>
              <a:rPr spc="100" dirty="0"/>
              <a:t>Values</a:t>
            </a:r>
            <a:r>
              <a:rPr spc="-175" dirty="0"/>
              <a:t> </a:t>
            </a:r>
            <a:r>
              <a:rPr spc="35" dirty="0"/>
              <a:t>to</a:t>
            </a:r>
            <a:r>
              <a:rPr spc="-180" dirty="0"/>
              <a:t> </a:t>
            </a:r>
            <a:r>
              <a:rPr spc="4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07314" y="1462887"/>
            <a:ext cx="8407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void setup()</a:t>
            </a:r>
            <a:r>
              <a:rPr sz="11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7314" y="1821026"/>
            <a:ext cx="256603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returnValue;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Serial.begin(9600);</a:t>
            </a:r>
            <a:endParaRPr sz="1100">
              <a:latin typeface="Arial"/>
              <a:cs typeface="Arial"/>
            </a:endParaRPr>
          </a:p>
          <a:p>
            <a:pPr marL="12700" marR="5080" indent="45720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Serial.print(“The area of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20 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size room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1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“);</a:t>
            </a:r>
            <a:endParaRPr sz="1100">
              <a:latin typeface="Arial"/>
              <a:cs typeface="Arial"/>
            </a:endParaRPr>
          </a:p>
          <a:p>
            <a:pPr marL="469265" marR="445770">
              <a:lnSpc>
                <a:spcPct val="113599"/>
              </a:lnSpc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returnValue =</a:t>
            </a:r>
            <a:r>
              <a:rPr sz="11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area(10,20);  Serial.println(returnValue);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7314" y="3345021"/>
            <a:ext cx="762635" cy="406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void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loop()</a:t>
            </a:r>
            <a:r>
              <a:rPr sz="11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7314" y="4510878"/>
            <a:ext cx="723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pc="-5" dirty="0"/>
              <a:t>You will </a:t>
            </a:r>
            <a:r>
              <a:rPr dirty="0"/>
              <a:t>most </a:t>
            </a:r>
            <a:r>
              <a:rPr spc="-5" dirty="0"/>
              <a:t>likely want to pass </a:t>
            </a:r>
            <a:r>
              <a:rPr dirty="0"/>
              <a:t>values </a:t>
            </a:r>
            <a:r>
              <a:rPr spc="-5" dirty="0"/>
              <a:t>into  function. In the </a:t>
            </a:r>
            <a:r>
              <a:rPr dirty="0"/>
              <a:t>main </a:t>
            </a:r>
            <a:r>
              <a:rPr spc="-5" dirty="0"/>
              <a:t>program </a:t>
            </a:r>
            <a:r>
              <a:rPr dirty="0"/>
              <a:t>code, you  specify </a:t>
            </a:r>
            <a:r>
              <a:rPr spc="-5" dirty="0"/>
              <a:t>the </a:t>
            </a:r>
            <a:r>
              <a:rPr dirty="0"/>
              <a:t>values </a:t>
            </a:r>
            <a:r>
              <a:rPr spc="-5" dirty="0"/>
              <a:t>passed to </a:t>
            </a:r>
            <a:r>
              <a:rPr dirty="0"/>
              <a:t>a </a:t>
            </a:r>
            <a:r>
              <a:rPr spc="-5" dirty="0"/>
              <a:t>function in  what are </a:t>
            </a:r>
            <a:r>
              <a:rPr dirty="0"/>
              <a:t>called </a:t>
            </a:r>
            <a:r>
              <a:rPr spc="-5" dirty="0"/>
              <a:t>arguments, </a:t>
            </a:r>
            <a:r>
              <a:rPr dirty="0"/>
              <a:t>specific </a:t>
            </a:r>
            <a:r>
              <a:rPr spc="-5" dirty="0"/>
              <a:t>inside the  function</a:t>
            </a:r>
            <a:r>
              <a:rPr spc="-10" dirty="0"/>
              <a:t> </a:t>
            </a:r>
            <a:r>
              <a:rPr spc="-5" dirty="0"/>
              <a:t>parenthesis</a:t>
            </a:r>
          </a:p>
          <a:p>
            <a:pPr>
              <a:lnSpc>
                <a:spcPct val="100000"/>
              </a:lnSpc>
            </a:pPr>
            <a:endParaRPr sz="1200"/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/>
          </a:p>
          <a:p>
            <a:pPr marL="12700">
              <a:lnSpc>
                <a:spcPct val="100000"/>
              </a:lnSpc>
            </a:pPr>
            <a:r>
              <a:rPr dirty="0"/>
              <a:t>returnValue =</a:t>
            </a:r>
            <a:r>
              <a:rPr spc="-20" dirty="0"/>
              <a:t> </a:t>
            </a:r>
            <a:r>
              <a:rPr spc="-5" dirty="0"/>
              <a:t>area(10,20);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/>
          </a:p>
          <a:p>
            <a:pPr marL="12700" marR="78105">
              <a:lnSpc>
                <a:spcPct val="113599"/>
              </a:lnSpc>
            </a:pPr>
            <a:r>
              <a:rPr spc="-5" dirty="0"/>
              <a:t>The 10 and 20 are </a:t>
            </a:r>
            <a:r>
              <a:rPr dirty="0"/>
              <a:t>value </a:t>
            </a:r>
            <a:r>
              <a:rPr spc="-5" dirty="0"/>
              <a:t>arguments  </a:t>
            </a:r>
            <a:r>
              <a:rPr dirty="0"/>
              <a:t>separated </a:t>
            </a:r>
            <a:r>
              <a:rPr spc="-5" dirty="0"/>
              <a:t>by </a:t>
            </a:r>
            <a:r>
              <a:rPr dirty="0"/>
              <a:t>a comma. </a:t>
            </a:r>
            <a:r>
              <a:rPr spc="-5" dirty="0"/>
              <a:t>To </a:t>
            </a:r>
            <a:r>
              <a:rPr dirty="0"/>
              <a:t>retrieve </a:t>
            </a:r>
            <a:r>
              <a:rPr spc="-5" dirty="0"/>
              <a:t>the  arguments passed to </a:t>
            </a:r>
            <a:r>
              <a:rPr dirty="0"/>
              <a:t>a </a:t>
            </a:r>
            <a:r>
              <a:rPr spc="-5" dirty="0"/>
              <a:t>function, the function  definition </a:t>
            </a:r>
            <a:r>
              <a:rPr dirty="0"/>
              <a:t>must </a:t>
            </a:r>
            <a:r>
              <a:rPr spc="-5" dirty="0"/>
              <a:t>declare what are </a:t>
            </a:r>
            <a:r>
              <a:rPr dirty="0"/>
              <a:t>called  </a:t>
            </a:r>
            <a:r>
              <a:rPr spc="-5" dirty="0"/>
              <a:t>parameters. You do that in the </a:t>
            </a:r>
            <a:r>
              <a:rPr dirty="0"/>
              <a:t>main </a:t>
            </a:r>
            <a:r>
              <a:rPr spc="-5" dirty="0"/>
              <a:t>function  declaration</a:t>
            </a:r>
            <a:r>
              <a:rPr spc="-10" dirty="0"/>
              <a:t> </a:t>
            </a:r>
            <a:r>
              <a:rPr spc="-5" dirty="0"/>
              <a:t>line</a:t>
            </a:r>
          </a:p>
        </p:txBody>
      </p:sp>
      <p:sp>
        <p:nvSpPr>
          <p:cNvPr id="8" name="object 8"/>
          <p:cNvSpPr/>
          <p:nvPr/>
        </p:nvSpPr>
        <p:spPr>
          <a:xfrm>
            <a:off x="6033887" y="3641567"/>
            <a:ext cx="1402080" cy="217804"/>
          </a:xfrm>
          <a:custGeom>
            <a:avLst/>
            <a:gdLst/>
            <a:ahLst/>
            <a:cxnLst/>
            <a:rect l="l" t="t" r="r" b="b"/>
            <a:pathLst>
              <a:path w="1402079" h="217804">
                <a:moveTo>
                  <a:pt x="0" y="217799"/>
                </a:moveTo>
                <a:lnTo>
                  <a:pt x="1401897" y="0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64513" y="3412933"/>
            <a:ext cx="3648075" cy="161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166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Parameters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 marR="178816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area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(int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width, int height)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result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width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*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height;  Return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result;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34</a:t>
            </a:r>
            <a:endParaRPr sz="1000">
              <a:latin typeface="Lato"/>
              <a:cs typeface="La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92510" y="2312645"/>
            <a:ext cx="1402080" cy="217804"/>
          </a:xfrm>
          <a:custGeom>
            <a:avLst/>
            <a:gdLst/>
            <a:ahLst/>
            <a:cxnLst/>
            <a:rect l="l" t="t" r="r" b="b"/>
            <a:pathLst>
              <a:path w="1402079" h="217805">
                <a:moveTo>
                  <a:pt x="0" y="217799"/>
                </a:moveTo>
                <a:lnTo>
                  <a:pt x="1401897" y="0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46011" y="2040279"/>
            <a:ext cx="8839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Arguments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4" y="597253"/>
            <a:ext cx="8515350" cy="115379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693420" algn="ctr">
              <a:lnSpc>
                <a:spcPct val="100000"/>
              </a:lnSpc>
              <a:spcBef>
                <a:spcPts val="1115"/>
              </a:spcBef>
            </a:pPr>
            <a:r>
              <a:rPr spc="95" dirty="0"/>
              <a:t>Handling</a:t>
            </a:r>
            <a:r>
              <a:rPr spc="-580" dirty="0"/>
              <a:t> </a:t>
            </a:r>
            <a:r>
              <a:rPr spc="60" dirty="0"/>
              <a:t>Variables </a:t>
            </a:r>
            <a:r>
              <a:rPr spc="35" dirty="0"/>
              <a:t>inside </a:t>
            </a:r>
            <a:r>
              <a:rPr spc="40" dirty="0"/>
              <a:t>Functions</a:t>
            </a:r>
          </a:p>
          <a:p>
            <a:pPr marL="12700" marR="5080">
              <a:lnSpc>
                <a:spcPct val="113599"/>
              </a:lnSpc>
              <a:spcBef>
                <a:spcPts val="250"/>
              </a:spcBef>
            </a:pP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One thing that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causes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problem for beginning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sketch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writers is the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scope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of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a variable.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He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scope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is where the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variable can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be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referenced 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within the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sketch.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Variables defined in function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can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have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a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different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scope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than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regular variables.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That is, they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can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be hidden from the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rest 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of the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sketch. </a:t>
            </a:r>
            <a:r>
              <a:rPr sz="1100" b="0" spc="-5" dirty="0">
                <a:solidFill>
                  <a:srgbClr val="000000"/>
                </a:solidFill>
                <a:latin typeface="Arial"/>
                <a:cs typeface="Arial"/>
              </a:rPr>
              <a:t>Functions use two types of</a:t>
            </a:r>
            <a:r>
              <a:rPr sz="110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100" b="0" dirty="0">
                <a:solidFill>
                  <a:srgbClr val="000000"/>
                </a:solidFill>
                <a:latin typeface="Arial"/>
                <a:cs typeface="Arial"/>
              </a:rPr>
              <a:t>variables: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35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" y="1916047"/>
            <a:ext cx="2486025" cy="250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272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Global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Variables  Local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Variables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Defining Global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Variables</a:t>
            </a:r>
            <a:endParaRPr sz="1100">
              <a:latin typeface="Arial"/>
              <a:cs typeface="Arial"/>
            </a:endParaRPr>
          </a:p>
          <a:p>
            <a:pPr marL="12700" marR="69850">
              <a:lnSpc>
                <a:spcPct val="227300"/>
              </a:lnSpc>
            </a:pPr>
            <a:r>
              <a:rPr sz="1100" spc="-5" dirty="0">
                <a:latin typeface="Arial"/>
                <a:cs typeface="Arial"/>
              </a:rPr>
              <a:t>Write them before the </a:t>
            </a:r>
            <a:r>
              <a:rPr sz="1100" dirty="0">
                <a:latin typeface="Arial"/>
                <a:cs typeface="Arial"/>
              </a:rPr>
              <a:t>setup() </a:t>
            </a:r>
            <a:r>
              <a:rPr sz="1100" spc="-5" dirty="0">
                <a:latin typeface="Arial"/>
                <a:cs typeface="Arial"/>
              </a:rPr>
              <a:t>loop. Ex:  </a:t>
            </a:r>
            <a:r>
              <a:rPr sz="1100" dirty="0">
                <a:latin typeface="Arial"/>
                <a:cs typeface="Arial"/>
              </a:rPr>
              <a:t>const </a:t>
            </a:r>
            <a:r>
              <a:rPr sz="1100" spc="-5" dirty="0">
                <a:latin typeface="Arial"/>
                <a:cs typeface="Arial"/>
              </a:rPr>
              <a:t>float pi </a:t>
            </a:r>
            <a:r>
              <a:rPr sz="1100" dirty="0">
                <a:latin typeface="Arial"/>
                <a:cs typeface="Arial"/>
              </a:rPr>
              <a:t>=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3.14;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Be </a:t>
            </a:r>
            <a:r>
              <a:rPr sz="1100" dirty="0">
                <a:latin typeface="Arial"/>
                <a:cs typeface="Arial"/>
              </a:rPr>
              <a:t>careful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modifying </a:t>
            </a:r>
            <a:r>
              <a:rPr sz="1100" spc="-5" dirty="0">
                <a:latin typeface="Arial"/>
                <a:cs typeface="Arial"/>
              </a:rPr>
              <a:t>global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variables.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Declaring local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variables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4" y="4583040"/>
            <a:ext cx="85242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Local </a:t>
            </a:r>
            <a:r>
              <a:rPr sz="1100" dirty="0">
                <a:latin typeface="Arial"/>
                <a:cs typeface="Arial"/>
              </a:rPr>
              <a:t>variables </a:t>
            </a:r>
            <a:r>
              <a:rPr sz="1100" spc="-5" dirty="0">
                <a:latin typeface="Arial"/>
                <a:cs typeface="Arial"/>
              </a:rPr>
              <a:t>are declared in the function </a:t>
            </a:r>
            <a:r>
              <a:rPr sz="1100" dirty="0">
                <a:latin typeface="Arial"/>
                <a:cs typeface="Arial"/>
              </a:rPr>
              <a:t>code </a:t>
            </a:r>
            <a:r>
              <a:rPr sz="1100" spc="-5" dirty="0">
                <a:latin typeface="Arial"/>
                <a:cs typeface="Arial"/>
              </a:rPr>
              <a:t>itself, </a:t>
            </a:r>
            <a:r>
              <a:rPr sz="1100" dirty="0">
                <a:latin typeface="Arial"/>
                <a:cs typeface="Arial"/>
              </a:rPr>
              <a:t>separate </a:t>
            </a:r>
            <a:r>
              <a:rPr sz="1100" spc="-5" dirty="0">
                <a:latin typeface="Arial"/>
                <a:cs typeface="Arial"/>
              </a:rPr>
              <a:t>from the </a:t>
            </a:r>
            <a:r>
              <a:rPr sz="1100" dirty="0">
                <a:latin typeface="Arial"/>
                <a:cs typeface="Arial"/>
              </a:rPr>
              <a:t>rest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dirty="0">
                <a:latin typeface="Arial"/>
                <a:cs typeface="Arial"/>
              </a:rPr>
              <a:t>sketch code. </a:t>
            </a:r>
            <a:r>
              <a:rPr sz="1100" spc="-5" dirty="0">
                <a:latin typeface="Arial"/>
                <a:cs typeface="Arial"/>
              </a:rPr>
              <a:t>What’s interesting is that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local </a:t>
            </a:r>
            <a:r>
              <a:rPr sz="1100" dirty="0">
                <a:latin typeface="Arial"/>
                <a:cs typeface="Arial"/>
              </a:rPr>
              <a:t>variable  can </a:t>
            </a:r>
            <a:r>
              <a:rPr sz="1100" spc="-5" dirty="0">
                <a:latin typeface="Arial"/>
                <a:cs typeface="Arial"/>
              </a:rPr>
              <a:t>override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global </a:t>
            </a:r>
            <a:r>
              <a:rPr sz="1100" dirty="0">
                <a:latin typeface="Arial"/>
                <a:cs typeface="Arial"/>
              </a:rPr>
              <a:t>variable (but </a:t>
            </a:r>
            <a:r>
              <a:rPr sz="1100" spc="-5" dirty="0">
                <a:latin typeface="Arial"/>
                <a:cs typeface="Arial"/>
              </a:rPr>
              <a:t>not good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practice)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4511" y="726140"/>
            <a:ext cx="47053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Calling </a:t>
            </a:r>
            <a:r>
              <a:rPr spc="40" dirty="0"/>
              <a:t>Functions</a:t>
            </a:r>
            <a:r>
              <a:rPr spc="-440" dirty="0"/>
              <a:t> </a:t>
            </a:r>
            <a:r>
              <a:rPr spc="50" dirty="0"/>
              <a:t>Recursively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36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648" y="2251695"/>
            <a:ext cx="284861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Recursion is when the function </a:t>
            </a:r>
            <a:r>
              <a:rPr sz="1100" dirty="0">
                <a:latin typeface="Arial"/>
                <a:cs typeface="Arial"/>
              </a:rPr>
              <a:t>calls </a:t>
            </a:r>
            <a:r>
              <a:rPr sz="1100" spc="-5" dirty="0">
                <a:latin typeface="Arial"/>
                <a:cs typeface="Arial"/>
              </a:rPr>
              <a:t>itself to  </a:t>
            </a:r>
            <a:r>
              <a:rPr sz="1100" dirty="0">
                <a:latin typeface="Arial"/>
                <a:cs typeface="Arial"/>
              </a:rPr>
              <a:t>reach </a:t>
            </a:r>
            <a:r>
              <a:rPr sz="1100" spc="-5" dirty="0">
                <a:latin typeface="Arial"/>
                <a:cs typeface="Arial"/>
              </a:rPr>
              <a:t>an answer. Usually </a:t>
            </a:r>
            <a:r>
              <a:rPr sz="1100" dirty="0">
                <a:latin typeface="Arial"/>
                <a:cs typeface="Arial"/>
              </a:rPr>
              <a:t>a recursion </a:t>
            </a:r>
            <a:r>
              <a:rPr sz="1100" spc="-5" dirty="0">
                <a:latin typeface="Arial"/>
                <a:cs typeface="Arial"/>
              </a:rPr>
              <a:t>function  has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base </a:t>
            </a:r>
            <a:r>
              <a:rPr sz="1100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that it eventually iterates  down to. </a:t>
            </a:r>
            <a:r>
              <a:rPr sz="1100" dirty="0">
                <a:latin typeface="Arial"/>
                <a:cs typeface="Arial"/>
              </a:rPr>
              <a:t>Many </a:t>
            </a:r>
            <a:r>
              <a:rPr sz="1100" spc="-5" dirty="0">
                <a:latin typeface="Arial"/>
                <a:cs typeface="Arial"/>
              </a:rPr>
              <a:t>advanced algorithms use  </a:t>
            </a:r>
            <a:r>
              <a:rPr sz="1100" dirty="0">
                <a:latin typeface="Arial"/>
                <a:cs typeface="Arial"/>
              </a:rPr>
              <a:t>recursion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reduce a complex </a:t>
            </a:r>
            <a:r>
              <a:rPr sz="1100" spc="-5" dirty="0">
                <a:latin typeface="Arial"/>
                <a:cs typeface="Arial"/>
              </a:rPr>
              <a:t>equation down  one level </a:t>
            </a:r>
            <a:r>
              <a:rPr sz="1100" dirty="0">
                <a:latin typeface="Arial"/>
                <a:cs typeface="Arial"/>
              </a:rPr>
              <a:t>repeatedly </a:t>
            </a:r>
            <a:r>
              <a:rPr sz="1100" spc="-5" dirty="0">
                <a:latin typeface="Arial"/>
                <a:cs typeface="Arial"/>
              </a:rPr>
              <a:t>until they get to the level  defined by the base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value.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3766" y="2404396"/>
            <a:ext cx="2493010" cy="1358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 factorial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(int x)</a:t>
            </a:r>
            <a:r>
              <a:rPr sz="1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(x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&lt;=1)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return</a:t>
            </a:r>
            <a:r>
              <a:rPr sz="11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1;</a:t>
            </a:r>
            <a:endParaRPr sz="1100">
              <a:latin typeface="Arial"/>
              <a:cs typeface="Arial"/>
            </a:endParaRPr>
          </a:p>
          <a:p>
            <a:pPr marL="438150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else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return x *</a:t>
            </a:r>
            <a:r>
              <a:rPr sz="11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factorial(x-1);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</a:pPr>
            <a:r>
              <a:rPr sz="1100" spc="-5" dirty="0">
                <a:latin typeface="Arial"/>
                <a:cs typeface="Arial"/>
              </a:rPr>
              <a:t>Remember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are allowed to </a:t>
            </a:r>
            <a:r>
              <a:rPr sz="1100" dirty="0">
                <a:latin typeface="Arial"/>
                <a:cs typeface="Arial"/>
              </a:rPr>
              <a:t>call </a:t>
            </a:r>
            <a:r>
              <a:rPr sz="1100" spc="-5" dirty="0">
                <a:latin typeface="Arial"/>
                <a:cs typeface="Arial"/>
              </a:rPr>
              <a:t>other  functions from inside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function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4833" y="497540"/>
            <a:ext cx="11639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Structs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37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474" y="747675"/>
            <a:ext cx="326009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Data </a:t>
            </a:r>
            <a:r>
              <a:rPr sz="1100" dirty="0">
                <a:latin typeface="Arial"/>
                <a:cs typeface="Arial"/>
              </a:rPr>
              <a:t>structures </a:t>
            </a:r>
            <a:r>
              <a:rPr sz="1100" spc="-5" dirty="0">
                <a:latin typeface="Arial"/>
                <a:cs typeface="Arial"/>
              </a:rPr>
              <a:t>allow us to define </a:t>
            </a:r>
            <a:r>
              <a:rPr sz="1100" dirty="0">
                <a:latin typeface="Arial"/>
                <a:cs typeface="Arial"/>
              </a:rPr>
              <a:t>custom </a:t>
            </a:r>
            <a:r>
              <a:rPr sz="1100" spc="-5" dirty="0">
                <a:latin typeface="Arial"/>
                <a:cs typeface="Arial"/>
              </a:rPr>
              <a:t>data types  that group </a:t>
            </a:r>
            <a:r>
              <a:rPr sz="1100" dirty="0">
                <a:latin typeface="Arial"/>
                <a:cs typeface="Arial"/>
              </a:rPr>
              <a:t>related </a:t>
            </a:r>
            <a:r>
              <a:rPr sz="1100" spc="-5" dirty="0">
                <a:latin typeface="Arial"/>
                <a:cs typeface="Arial"/>
              </a:rPr>
              <a:t>data elements together into </a:t>
            </a:r>
            <a:r>
              <a:rPr sz="1100" dirty="0">
                <a:latin typeface="Arial"/>
                <a:cs typeface="Arial"/>
              </a:rPr>
              <a:t>a  single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object.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2474" y="1509674"/>
            <a:ext cx="321500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Before </a:t>
            </a:r>
            <a:r>
              <a:rPr sz="1100" dirty="0">
                <a:latin typeface="Arial"/>
                <a:cs typeface="Arial"/>
              </a:rPr>
              <a:t>you can </a:t>
            </a:r>
            <a:r>
              <a:rPr sz="1100" spc="-5" dirty="0">
                <a:latin typeface="Arial"/>
                <a:cs typeface="Arial"/>
              </a:rPr>
              <a:t>use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data </a:t>
            </a:r>
            <a:r>
              <a:rPr sz="1100" dirty="0">
                <a:latin typeface="Arial"/>
                <a:cs typeface="Arial"/>
              </a:rPr>
              <a:t>structure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your sketch,  you </a:t>
            </a:r>
            <a:r>
              <a:rPr sz="1100" spc="-5" dirty="0">
                <a:latin typeface="Arial"/>
                <a:cs typeface="Arial"/>
              </a:rPr>
              <a:t>need to define it. To define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data </a:t>
            </a:r>
            <a:r>
              <a:rPr sz="1100" dirty="0">
                <a:latin typeface="Arial"/>
                <a:cs typeface="Arial"/>
              </a:rPr>
              <a:t>structure </a:t>
            </a:r>
            <a:r>
              <a:rPr sz="1100" spc="-5" dirty="0">
                <a:latin typeface="Arial"/>
                <a:cs typeface="Arial"/>
              </a:rPr>
              <a:t>in  the Arduino, </a:t>
            </a:r>
            <a:r>
              <a:rPr sz="1100" dirty="0">
                <a:latin typeface="Arial"/>
                <a:cs typeface="Arial"/>
              </a:rPr>
              <a:t>you can </a:t>
            </a:r>
            <a:r>
              <a:rPr sz="1100" spc="-5" dirty="0">
                <a:latin typeface="Arial"/>
                <a:cs typeface="Arial"/>
              </a:rPr>
              <a:t>use the </a:t>
            </a:r>
            <a:r>
              <a:rPr sz="1100" i="1" dirty="0">
                <a:latin typeface="Arial"/>
                <a:cs typeface="Arial"/>
              </a:rPr>
              <a:t>struct </a:t>
            </a:r>
            <a:r>
              <a:rPr sz="1100" dirty="0">
                <a:latin typeface="Arial"/>
                <a:cs typeface="Arial"/>
              </a:rPr>
              <a:t>statement. </a:t>
            </a:r>
            <a:r>
              <a:rPr sz="1100" spc="-5" dirty="0">
                <a:latin typeface="Arial"/>
                <a:cs typeface="Arial"/>
              </a:rPr>
              <a:t>Here  is the generic format for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declaration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474" y="2462169"/>
            <a:ext cx="1181735" cy="787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b="1" spc="-5" dirty="0">
                <a:latin typeface="Arial"/>
                <a:cs typeface="Arial"/>
              </a:rPr>
              <a:t>Format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struct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name</a:t>
            </a:r>
            <a:r>
              <a:rPr sz="11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i="1" dirty="0">
                <a:solidFill>
                  <a:srgbClr val="FF0000"/>
                </a:solidFill>
                <a:latin typeface="Arial"/>
                <a:cs typeface="Arial"/>
              </a:rPr>
              <a:t>variable</a:t>
            </a:r>
            <a:r>
              <a:rPr sz="1100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list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i="1" spc="-5" dirty="0">
                <a:solidFill>
                  <a:srgbClr val="FF0000"/>
                </a:solidFill>
                <a:latin typeface="Arial"/>
                <a:cs typeface="Arial"/>
              </a:rPr>
              <a:t>};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474" y="3437526"/>
            <a:ext cx="15513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i="1" spc="-5" dirty="0">
                <a:latin typeface="Arial"/>
                <a:cs typeface="Arial"/>
              </a:rPr>
              <a:t>Example of</a:t>
            </a:r>
            <a:r>
              <a:rPr sz="1100" b="1" i="1" spc="-75" dirty="0">
                <a:latin typeface="Arial"/>
                <a:cs typeface="Arial"/>
              </a:rPr>
              <a:t> </a:t>
            </a:r>
            <a:r>
              <a:rPr sz="1100" b="1" i="1" spc="-5" dirty="0">
                <a:latin typeface="Arial"/>
                <a:cs typeface="Arial"/>
              </a:rPr>
              <a:t>declaration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2474" y="3795666"/>
            <a:ext cx="3079750" cy="977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struct sensorinfo</a:t>
            </a:r>
            <a:r>
              <a:rPr sz="11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469265" marR="1677670">
              <a:lnSpc>
                <a:spcPct val="113599"/>
              </a:lnSpc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char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date[9];  int</a:t>
            </a:r>
            <a:r>
              <a:rPr sz="11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indoortemp;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outdoortemp;</a:t>
            </a:r>
            <a:endParaRPr sz="1100">
              <a:latin typeface="Arial"/>
              <a:cs typeface="Arial"/>
            </a:endParaRPr>
          </a:p>
          <a:p>
            <a:pPr marL="244475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}morningTemps, noonTemps,</a:t>
            </a:r>
            <a:r>
              <a:rPr sz="11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eveningTemps;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8460" y="1147436"/>
            <a:ext cx="321627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Full Example: Declaring and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Calling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struct sensorinfo</a:t>
            </a:r>
            <a:r>
              <a:rPr sz="11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 dirty="0">
              <a:latin typeface="Arial"/>
              <a:cs typeface="Arial"/>
            </a:endParaRPr>
          </a:p>
          <a:p>
            <a:pPr marL="469265" marR="1814830">
              <a:lnSpc>
                <a:spcPct val="113599"/>
              </a:lnSpc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char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date[9];  int</a:t>
            </a:r>
            <a:r>
              <a:rPr sz="11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indoortemp;</a:t>
            </a:r>
            <a:endParaRPr sz="11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outdoortemp;</a:t>
            </a:r>
            <a:endParaRPr sz="1100" dirty="0">
              <a:latin typeface="Arial"/>
              <a:cs typeface="Arial"/>
            </a:endParaRPr>
          </a:p>
          <a:p>
            <a:pPr marL="244475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}morningTemps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8460" y="2587070"/>
            <a:ext cx="2823845" cy="2120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void setup()</a:t>
            </a:r>
            <a:r>
              <a:rPr sz="11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89535" marR="250825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// put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your setup code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here, to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run</a:t>
            </a:r>
            <a:r>
              <a:rPr sz="11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once:  Serial.begin(9600); 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strcpy(morningTemps.date,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"01/01/14"); 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morningTemps.indoortemp =</a:t>
            </a:r>
            <a:r>
              <a:rPr sz="11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72;</a:t>
            </a:r>
            <a:endParaRPr sz="1100">
              <a:latin typeface="Arial"/>
              <a:cs typeface="Arial"/>
            </a:endParaRPr>
          </a:p>
          <a:p>
            <a:pPr marL="12700" marR="5080" indent="76835">
              <a:lnSpc>
                <a:spcPct val="113599"/>
              </a:lnSpc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morningTemps.outdoortemp =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25;  Serial.print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("Today's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date is ");  Serial.println(morningTemps.date);  Serial.print("The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morning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outdoor temperate  is ");  Serial.println(morningTemps.outdoortemp);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8460" y="4895925"/>
            <a:ext cx="723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6455" y="726140"/>
            <a:ext cx="11207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Unions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38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824" y="1280159"/>
            <a:ext cx="5011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Unions allow </a:t>
            </a:r>
            <a:r>
              <a:rPr sz="1400" dirty="0">
                <a:latin typeface="Arial"/>
                <a:cs typeface="Arial"/>
              </a:rPr>
              <a:t>you </a:t>
            </a:r>
            <a:r>
              <a:rPr sz="1400" spc="-5" dirty="0">
                <a:latin typeface="Arial"/>
                <a:cs typeface="Arial"/>
              </a:rPr>
              <a:t>to have </a:t>
            </a:r>
            <a:r>
              <a:rPr sz="1400" dirty="0">
                <a:latin typeface="Arial"/>
                <a:cs typeface="Arial"/>
              </a:rPr>
              <a:t>a variable </a:t>
            </a:r>
            <a:r>
              <a:rPr sz="1400" spc="-5" dirty="0">
                <a:latin typeface="Arial"/>
                <a:cs typeface="Arial"/>
              </a:rPr>
              <a:t>take on different data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types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824" y="1878836"/>
            <a:ext cx="1400175" cy="939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spc="-5" dirty="0">
                <a:latin typeface="Arial"/>
                <a:cs typeface="Arial"/>
              </a:rPr>
              <a:t>Format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spc="-5" dirty="0">
                <a:solidFill>
                  <a:srgbClr val="FF0000"/>
                </a:solidFill>
                <a:latin typeface="Arial"/>
                <a:cs typeface="Arial"/>
              </a:rPr>
              <a:t>union</a:t>
            </a:r>
            <a:r>
              <a:rPr sz="13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40"/>
              </a:spcBef>
            </a:pPr>
            <a:r>
              <a:rPr sz="1300" spc="-5" dirty="0">
                <a:solidFill>
                  <a:srgbClr val="FF0000"/>
                </a:solidFill>
                <a:latin typeface="Arial"/>
                <a:cs typeface="Arial"/>
              </a:rPr>
              <a:t>//</a:t>
            </a:r>
            <a:r>
              <a:rPr sz="1300" i="1" spc="-5" dirty="0">
                <a:solidFill>
                  <a:srgbClr val="FF0000"/>
                </a:solidFill>
                <a:latin typeface="Arial"/>
                <a:cs typeface="Arial"/>
              </a:rPr>
              <a:t>variable</a:t>
            </a:r>
            <a:r>
              <a:rPr sz="13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i="1" spc="-5" dirty="0">
                <a:solidFill>
                  <a:srgbClr val="FF0000"/>
                </a:solidFill>
                <a:latin typeface="Arial"/>
                <a:cs typeface="Arial"/>
              </a:rPr>
              <a:t>list</a:t>
            </a:r>
            <a:endParaRPr sz="13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40"/>
              </a:spcBef>
            </a:pPr>
            <a:r>
              <a:rPr sz="1300" i="1" spc="-5" dirty="0">
                <a:solidFill>
                  <a:srgbClr val="FF0000"/>
                </a:solidFill>
                <a:latin typeface="Arial"/>
                <a:cs typeface="Arial"/>
              </a:rPr>
              <a:t>};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824" y="3250431"/>
            <a:ext cx="1748155" cy="1168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b="1" spc="-5" dirty="0">
                <a:latin typeface="Arial"/>
                <a:cs typeface="Arial"/>
              </a:rPr>
              <a:t>Example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spc="-5" dirty="0">
                <a:solidFill>
                  <a:srgbClr val="FF0000"/>
                </a:solidFill>
                <a:latin typeface="Arial"/>
                <a:cs typeface="Arial"/>
              </a:rPr>
              <a:t>Union</a:t>
            </a:r>
            <a:r>
              <a:rPr sz="13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  <a:p>
            <a:pPr marL="469265" marR="5080">
              <a:lnSpc>
                <a:spcPct val="115399"/>
              </a:lnSpc>
            </a:pPr>
            <a:r>
              <a:rPr sz="1300" spc="-5" dirty="0">
                <a:solidFill>
                  <a:srgbClr val="FF0000"/>
                </a:solidFill>
                <a:latin typeface="Arial"/>
                <a:cs typeface="Arial"/>
              </a:rPr>
              <a:t>float</a:t>
            </a:r>
            <a:r>
              <a:rPr sz="13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FF0000"/>
                </a:solidFill>
                <a:latin typeface="Arial"/>
                <a:cs typeface="Arial"/>
              </a:rPr>
              <a:t>analogInput;  int</a:t>
            </a:r>
            <a:r>
              <a:rPr sz="13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FF0000"/>
                </a:solidFill>
                <a:latin typeface="Arial"/>
                <a:cs typeface="Arial"/>
              </a:rPr>
              <a:t>digitalInput;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r>
              <a:rPr sz="13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F0000"/>
                </a:solidFill>
                <a:latin typeface="Arial"/>
                <a:cs typeface="Arial"/>
              </a:rPr>
              <a:t>sensorInput;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5565" y="1769083"/>
            <a:ext cx="184531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//Full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Example: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Union{</a:t>
            </a:r>
            <a:endParaRPr sz="1400">
              <a:latin typeface="Arial"/>
              <a:cs typeface="Arial"/>
            </a:endParaRPr>
          </a:p>
          <a:p>
            <a:pPr marL="469265" marR="5080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float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analogInput;  Int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digitalInput;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ts val="16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}sensorInput;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5565" y="3026381"/>
            <a:ext cx="1356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5" dirty="0">
                <a:latin typeface="Arial"/>
                <a:cs typeface="Arial"/>
              </a:rPr>
              <a:t>//Saving </a:t>
            </a:r>
            <a:r>
              <a:rPr sz="1400" b="1" i="1" dirty="0">
                <a:latin typeface="Arial"/>
                <a:cs typeface="Arial"/>
              </a:rPr>
              <a:t>a</a:t>
            </a:r>
            <a:r>
              <a:rPr sz="1400" b="1" i="1" spc="-85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5565" y="3445480"/>
            <a:ext cx="33210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sensorInput.analogInput =</a:t>
            </a:r>
            <a:r>
              <a:rPr sz="14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myFunction1();  sensorInput.digitalInput =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myFunction2();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5565" y="4283678"/>
            <a:ext cx="308229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i="1" spc="-5" dirty="0">
                <a:latin typeface="Arial"/>
                <a:cs typeface="Arial"/>
              </a:rPr>
              <a:t>//Calling </a:t>
            </a:r>
            <a:r>
              <a:rPr sz="1400" b="1" i="1" dirty="0">
                <a:latin typeface="Arial"/>
                <a:cs typeface="Arial"/>
              </a:rPr>
              <a:t>a </a:t>
            </a:r>
            <a:r>
              <a:rPr sz="1400" b="1" i="1" spc="-5" dirty="0">
                <a:latin typeface="Arial"/>
                <a:cs typeface="Arial"/>
              </a:rPr>
              <a:t>value; 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Serial.println(sensorInput.analogInput);  Serial.println(sensorInput.DigitalInput);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17193" y="1942246"/>
            <a:ext cx="10795" cy="2813685"/>
          </a:xfrm>
          <a:custGeom>
            <a:avLst/>
            <a:gdLst/>
            <a:ahLst/>
            <a:cxnLst/>
            <a:rect l="l" t="t" r="r" b="b"/>
            <a:pathLst>
              <a:path w="10795" h="2813685">
                <a:moveTo>
                  <a:pt x="10499" y="0"/>
                </a:moveTo>
                <a:lnTo>
                  <a:pt x="0" y="2813094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78464"/>
            <a:ext cx="1256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Agenda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4526" y="1385135"/>
            <a:ext cx="8894946" cy="25046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601210">
              <a:lnSpc>
                <a:spcPct val="100000"/>
              </a:lnSpc>
              <a:spcBef>
                <a:spcPts val="355"/>
              </a:spcBef>
            </a:pPr>
            <a:r>
              <a:rPr spc="5" dirty="0">
                <a:solidFill>
                  <a:srgbClr val="595959"/>
                </a:solidFill>
              </a:rPr>
              <a:t>Introduction</a:t>
            </a:r>
            <a:r>
              <a:rPr spc="-10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to</a:t>
            </a:r>
            <a:r>
              <a:rPr spc="-105" dirty="0">
                <a:solidFill>
                  <a:srgbClr val="595959"/>
                </a:solidFill>
              </a:rPr>
              <a:t> </a:t>
            </a:r>
            <a:r>
              <a:rPr dirty="0">
                <a:solidFill>
                  <a:srgbClr val="595959"/>
                </a:solidFill>
              </a:rPr>
              <a:t>the</a:t>
            </a:r>
            <a:r>
              <a:rPr spc="-105" dirty="0">
                <a:solidFill>
                  <a:srgbClr val="595959"/>
                </a:solidFill>
              </a:rPr>
              <a:t> </a:t>
            </a:r>
            <a:r>
              <a:rPr spc="5" dirty="0">
                <a:solidFill>
                  <a:srgbClr val="595959"/>
                </a:solidFill>
              </a:rPr>
              <a:t>Arduino</a:t>
            </a:r>
            <a:r>
              <a:rPr spc="-105" dirty="0">
                <a:solidFill>
                  <a:srgbClr val="595959"/>
                </a:solidFill>
              </a:rPr>
              <a:t> </a:t>
            </a:r>
            <a:r>
              <a:rPr spc="10" dirty="0">
                <a:solidFill>
                  <a:srgbClr val="595959"/>
                </a:solidFill>
              </a:rPr>
              <a:t>Hardware</a:t>
            </a:r>
          </a:p>
          <a:p>
            <a:pPr marL="4601210" marR="5080">
              <a:lnSpc>
                <a:spcPct val="113300"/>
              </a:lnSpc>
            </a:pPr>
            <a:r>
              <a:rPr dirty="0"/>
              <a:t>IDE,</a:t>
            </a:r>
            <a:r>
              <a:rPr spc="-100" dirty="0"/>
              <a:t> </a:t>
            </a:r>
            <a:r>
              <a:rPr spc="10" dirty="0"/>
              <a:t>Variables,</a:t>
            </a:r>
            <a:r>
              <a:rPr spc="-100" dirty="0"/>
              <a:t> </a:t>
            </a:r>
            <a:r>
              <a:rPr dirty="0"/>
              <a:t>Operands,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15" dirty="0"/>
              <a:t>Serial</a:t>
            </a:r>
            <a:r>
              <a:rPr spc="-100" dirty="0"/>
              <a:t> </a:t>
            </a:r>
            <a:r>
              <a:rPr spc="5" dirty="0"/>
              <a:t>Monitor  </a:t>
            </a:r>
            <a:r>
              <a:rPr spc="15" dirty="0"/>
              <a:t>Control</a:t>
            </a:r>
            <a:r>
              <a:rPr spc="-110" dirty="0"/>
              <a:t> </a:t>
            </a:r>
            <a:r>
              <a:rPr spc="-5" dirty="0"/>
              <a:t>Flow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Loops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20" dirty="0"/>
              <a:t>Arrays </a:t>
            </a:r>
            <a:r>
              <a:rPr spc="-15" dirty="0"/>
              <a:t>&amp;</a:t>
            </a:r>
            <a:r>
              <a:rPr spc="-235" dirty="0"/>
              <a:t> </a:t>
            </a:r>
            <a:r>
              <a:rPr spc="10" dirty="0"/>
              <a:t>Strings</a:t>
            </a:r>
          </a:p>
          <a:p>
            <a:pPr marL="4601210" marR="285115">
              <a:lnSpc>
                <a:spcPct val="113300"/>
              </a:lnSpc>
            </a:pPr>
            <a:r>
              <a:rPr spc="-5" dirty="0"/>
              <a:t>Functions, </a:t>
            </a:r>
            <a:r>
              <a:rPr spc="5" dirty="0"/>
              <a:t>Structs, </a:t>
            </a:r>
            <a:r>
              <a:rPr dirty="0"/>
              <a:t>and </a:t>
            </a:r>
            <a:r>
              <a:rPr spc="-5" dirty="0"/>
              <a:t>Unions  Libraries/IO/Connection</a:t>
            </a:r>
            <a:r>
              <a:rPr spc="-105" dirty="0"/>
              <a:t> </a:t>
            </a:r>
            <a:r>
              <a:rPr dirty="0"/>
              <a:t>Diagrams/EEPROM  </a:t>
            </a:r>
            <a:endParaRPr lang="en-US" dirty="0"/>
          </a:p>
          <a:p>
            <a:pPr marL="4601210" marR="285115">
              <a:lnSpc>
                <a:spcPct val="113300"/>
              </a:lnSpc>
            </a:pPr>
            <a:r>
              <a:rPr lang="en-US" spc="-5" dirty="0"/>
              <a:t>Combining it all together - Somewhat</a:t>
            </a:r>
          </a:p>
          <a:p>
            <a:pPr marL="4601210" marR="285115">
              <a:lnSpc>
                <a:spcPct val="113300"/>
              </a:lnSpc>
            </a:pPr>
            <a:r>
              <a:rPr lang="en-US" spc="-5" dirty="0"/>
              <a:t>Shameless Promotion</a:t>
            </a:r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78464"/>
            <a:ext cx="1256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Agenda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4526" y="1385135"/>
            <a:ext cx="8894946" cy="25046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601210">
              <a:lnSpc>
                <a:spcPct val="100000"/>
              </a:lnSpc>
              <a:spcBef>
                <a:spcPts val="355"/>
              </a:spcBef>
            </a:pPr>
            <a:r>
              <a:rPr spc="5" dirty="0"/>
              <a:t>Introduction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5" dirty="0"/>
              <a:t>Arduino</a:t>
            </a:r>
            <a:r>
              <a:rPr spc="-105" dirty="0"/>
              <a:t> </a:t>
            </a:r>
            <a:r>
              <a:rPr spc="10" dirty="0"/>
              <a:t>Hardware</a:t>
            </a:r>
          </a:p>
          <a:p>
            <a:pPr marL="4601210" marR="5080">
              <a:lnSpc>
                <a:spcPct val="113300"/>
              </a:lnSpc>
            </a:pPr>
            <a:r>
              <a:rPr dirty="0"/>
              <a:t>IDE,</a:t>
            </a:r>
            <a:r>
              <a:rPr spc="-100" dirty="0"/>
              <a:t> </a:t>
            </a:r>
            <a:r>
              <a:rPr spc="10" dirty="0"/>
              <a:t>Variables,</a:t>
            </a:r>
            <a:r>
              <a:rPr spc="-100" dirty="0"/>
              <a:t> </a:t>
            </a:r>
            <a:r>
              <a:rPr dirty="0"/>
              <a:t>Operands,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15" dirty="0"/>
              <a:t>Serial</a:t>
            </a:r>
            <a:r>
              <a:rPr spc="-100" dirty="0"/>
              <a:t> </a:t>
            </a:r>
            <a:r>
              <a:rPr spc="5" dirty="0"/>
              <a:t>Monitor  </a:t>
            </a:r>
            <a:r>
              <a:rPr spc="15" dirty="0"/>
              <a:t>Control</a:t>
            </a:r>
            <a:r>
              <a:rPr spc="-110" dirty="0"/>
              <a:t> </a:t>
            </a:r>
            <a:r>
              <a:rPr spc="-5" dirty="0"/>
              <a:t>Flow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Loops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20" dirty="0"/>
              <a:t>Arrays </a:t>
            </a:r>
            <a:r>
              <a:rPr spc="-15" dirty="0"/>
              <a:t>&amp;</a:t>
            </a:r>
            <a:r>
              <a:rPr spc="-235" dirty="0"/>
              <a:t> </a:t>
            </a:r>
            <a:r>
              <a:rPr spc="10" dirty="0"/>
              <a:t>Strings</a:t>
            </a:r>
          </a:p>
          <a:p>
            <a:pPr marL="4601210" marR="285115">
              <a:lnSpc>
                <a:spcPct val="113300"/>
              </a:lnSpc>
            </a:pPr>
            <a:r>
              <a:rPr dirty="0"/>
              <a:t>Functions, Structs, and Unions  </a:t>
            </a:r>
            <a:r>
              <a:rPr spc="-5" dirty="0">
                <a:solidFill>
                  <a:srgbClr val="000000"/>
                </a:solidFill>
              </a:rPr>
              <a:t>Libraries/IO/Connection Diagrams/EEPROM  </a:t>
            </a:r>
            <a:r>
              <a:rPr lang="en-US" spc="-5" dirty="0"/>
              <a:t>Combining it all together - Somewhat</a:t>
            </a:r>
          </a:p>
          <a:p>
            <a:pPr marL="4601210" marR="285115">
              <a:lnSpc>
                <a:spcPct val="113300"/>
              </a:lnSpc>
            </a:pPr>
            <a:r>
              <a:rPr lang="en-US" spc="-5" dirty="0"/>
              <a:t>Shameless Promotion</a:t>
            </a:r>
          </a:p>
        </p:txBody>
      </p:sp>
    </p:spTree>
    <p:extLst>
      <p:ext uri="{BB962C8B-B14F-4D97-AF65-F5344CB8AC3E}">
        <p14:creationId xmlns:p14="http://schemas.microsoft.com/office/powerpoint/2010/main" val="483137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3330" y="573740"/>
            <a:ext cx="23876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Using</a:t>
            </a:r>
            <a:r>
              <a:rPr spc="-215" dirty="0"/>
              <a:t> </a:t>
            </a:r>
            <a:r>
              <a:rPr spc="10" dirty="0"/>
              <a:t>Libraries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39</a:t>
            </a:r>
            <a:endParaRPr sz="10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25534" y="1035047"/>
            <a:ext cx="4273728" cy="2934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4274" y="1415726"/>
            <a:ext cx="3321685" cy="206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Libraries allow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to bundle </a:t>
            </a:r>
            <a:r>
              <a:rPr sz="1100" dirty="0">
                <a:latin typeface="Arial"/>
                <a:cs typeface="Arial"/>
              </a:rPr>
              <a:t>related </a:t>
            </a:r>
            <a:r>
              <a:rPr sz="1100" spc="-5" dirty="0">
                <a:latin typeface="Arial"/>
                <a:cs typeface="Arial"/>
              </a:rPr>
              <a:t>functions into </a:t>
            </a:r>
            <a:r>
              <a:rPr sz="1100" dirty="0">
                <a:latin typeface="Arial"/>
                <a:cs typeface="Arial"/>
              </a:rPr>
              <a:t>a  single </a:t>
            </a:r>
            <a:r>
              <a:rPr sz="1100" spc="-5" dirty="0">
                <a:latin typeface="Arial"/>
                <a:cs typeface="Arial"/>
              </a:rPr>
              <a:t>file that the Arduino IDE </a:t>
            </a:r>
            <a:r>
              <a:rPr sz="1100" dirty="0">
                <a:latin typeface="Arial"/>
                <a:cs typeface="Arial"/>
              </a:rPr>
              <a:t>can compile </a:t>
            </a:r>
            <a:r>
              <a:rPr sz="1100" spc="-5" dirty="0">
                <a:latin typeface="Arial"/>
                <a:cs typeface="Arial"/>
              </a:rPr>
              <a:t>into </a:t>
            </a:r>
            <a:r>
              <a:rPr sz="1100" dirty="0">
                <a:latin typeface="Arial"/>
                <a:cs typeface="Arial"/>
              </a:rPr>
              <a:t>your  sketches. </a:t>
            </a:r>
            <a:r>
              <a:rPr sz="1100" spc="-5" dirty="0">
                <a:latin typeface="Arial"/>
                <a:cs typeface="Arial"/>
              </a:rPr>
              <a:t>Instead of having to </a:t>
            </a:r>
            <a:r>
              <a:rPr sz="1100" dirty="0">
                <a:latin typeface="Arial"/>
                <a:cs typeface="Arial"/>
              </a:rPr>
              <a:t>rewrite </a:t>
            </a:r>
            <a:r>
              <a:rPr sz="1100" spc="-5" dirty="0">
                <a:latin typeface="Arial"/>
                <a:cs typeface="Arial"/>
              </a:rPr>
              <a:t>the functions in  </a:t>
            </a:r>
            <a:r>
              <a:rPr sz="1100" dirty="0">
                <a:latin typeface="Arial"/>
                <a:cs typeface="Arial"/>
              </a:rPr>
              <a:t>your code, you </a:t>
            </a:r>
            <a:r>
              <a:rPr sz="1100" spc="-5" dirty="0">
                <a:latin typeface="Arial"/>
                <a:cs typeface="Arial"/>
              </a:rPr>
              <a:t>just </a:t>
            </a:r>
            <a:r>
              <a:rPr sz="1100" dirty="0">
                <a:latin typeface="Arial"/>
                <a:cs typeface="Arial"/>
              </a:rPr>
              <a:t>reference </a:t>
            </a:r>
            <a:r>
              <a:rPr sz="1100" spc="-5" dirty="0">
                <a:latin typeface="Arial"/>
                <a:cs typeface="Arial"/>
              </a:rPr>
              <a:t>the library file from </a:t>
            </a:r>
            <a:r>
              <a:rPr sz="1100" dirty="0">
                <a:latin typeface="Arial"/>
                <a:cs typeface="Arial"/>
              </a:rPr>
              <a:t>your  code, </a:t>
            </a:r>
            <a:r>
              <a:rPr sz="1100" spc="-5" dirty="0">
                <a:latin typeface="Arial"/>
                <a:cs typeface="Arial"/>
              </a:rPr>
              <a:t>and all the library functions become available.  This is handy for Arduino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Shields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Defining the library in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your</a:t>
            </a:r>
            <a:r>
              <a:rPr sz="11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sketch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116205" marR="1761489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#include ‘libraryheader’  #include</a:t>
            </a:r>
            <a:r>
              <a:rPr sz="1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‘EEPROM’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824" y="3672451"/>
            <a:ext cx="21196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Referencing the Library</a:t>
            </a:r>
            <a:r>
              <a:rPr sz="1100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Functions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824" y="4053450"/>
            <a:ext cx="10737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Library.function()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824" y="4411590"/>
            <a:ext cx="17214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Ex. for the EEPROM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library  EEPROM.read(0);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3423" y="3580230"/>
            <a:ext cx="13042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Installing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your</a:t>
            </a:r>
            <a:r>
              <a:rPr sz="1100" u="sng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library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5597" y="3747870"/>
            <a:ext cx="2609850" cy="1168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57505" indent="-34544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357505" algn="l"/>
                <a:tab pos="358140" algn="l"/>
              </a:tabLst>
            </a:pPr>
            <a:r>
              <a:rPr sz="1100" spc="-5" dirty="0">
                <a:latin typeface="Arial"/>
                <a:cs typeface="Arial"/>
              </a:rPr>
              <a:t>Open the Arduino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IDE</a:t>
            </a:r>
            <a:endParaRPr sz="1100">
              <a:latin typeface="Arial"/>
              <a:cs typeface="Arial"/>
            </a:endParaRPr>
          </a:p>
          <a:p>
            <a:pPr marL="357505" indent="-345440">
              <a:lnSpc>
                <a:spcPct val="100000"/>
              </a:lnSpc>
              <a:spcBef>
                <a:spcPts val="180"/>
              </a:spcBef>
              <a:buAutoNum type="arabicPeriod"/>
              <a:tabLst>
                <a:tab pos="357505" algn="l"/>
                <a:tab pos="358140" algn="l"/>
              </a:tabLst>
            </a:pPr>
            <a:r>
              <a:rPr sz="1100" spc="-5" dirty="0">
                <a:latin typeface="Arial"/>
                <a:cs typeface="Arial"/>
              </a:rPr>
              <a:t>Select the </a:t>
            </a:r>
            <a:r>
              <a:rPr sz="1100" dirty="0">
                <a:latin typeface="Arial"/>
                <a:cs typeface="Arial"/>
              </a:rPr>
              <a:t>sketch </a:t>
            </a:r>
            <a:r>
              <a:rPr sz="1100" spc="-5" dirty="0">
                <a:latin typeface="Arial"/>
                <a:cs typeface="Arial"/>
              </a:rPr>
              <a:t>from the </a:t>
            </a:r>
            <a:r>
              <a:rPr sz="1100" dirty="0">
                <a:latin typeface="Arial"/>
                <a:cs typeface="Arial"/>
              </a:rPr>
              <a:t>menu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bar</a:t>
            </a:r>
            <a:endParaRPr sz="1100">
              <a:latin typeface="Arial"/>
              <a:cs typeface="Arial"/>
            </a:endParaRPr>
          </a:p>
          <a:p>
            <a:pPr marL="357505" marR="347345" indent="-345440">
              <a:lnSpc>
                <a:spcPct val="113599"/>
              </a:lnSpc>
              <a:buAutoNum type="arabicPeriod"/>
              <a:tabLst>
                <a:tab pos="357505" algn="l"/>
                <a:tab pos="358140" algn="l"/>
              </a:tabLst>
            </a:pPr>
            <a:r>
              <a:rPr sz="1100" spc="-5" dirty="0">
                <a:latin typeface="Arial"/>
                <a:cs typeface="Arial"/>
              </a:rPr>
              <a:t>Select Import libraries from the  </a:t>
            </a:r>
            <a:r>
              <a:rPr sz="1100" dirty="0">
                <a:latin typeface="Arial"/>
                <a:cs typeface="Arial"/>
              </a:rPr>
              <a:t>submenu</a:t>
            </a:r>
            <a:endParaRPr sz="1100">
              <a:latin typeface="Arial"/>
              <a:cs typeface="Arial"/>
            </a:endParaRPr>
          </a:p>
          <a:p>
            <a:pPr marL="357505" marR="238760" indent="-345440">
              <a:lnSpc>
                <a:spcPct val="113599"/>
              </a:lnSpc>
              <a:buAutoNum type="arabicPeriod"/>
              <a:tabLst>
                <a:tab pos="357505" algn="l"/>
                <a:tab pos="358140" algn="l"/>
              </a:tabLst>
            </a:pPr>
            <a:r>
              <a:rPr sz="1100" spc="-5" dirty="0">
                <a:latin typeface="Arial"/>
                <a:cs typeface="Arial"/>
              </a:rPr>
              <a:t>Select Add library from the list of  </a:t>
            </a:r>
            <a:r>
              <a:rPr sz="1100" dirty="0">
                <a:latin typeface="Arial"/>
                <a:cs typeface="Arial"/>
              </a:rPr>
              <a:t>menu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options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40344" y="2855269"/>
            <a:ext cx="25400" cy="2087880"/>
          </a:xfrm>
          <a:custGeom>
            <a:avLst/>
            <a:gdLst/>
            <a:ahLst/>
            <a:cxnLst/>
            <a:rect l="l" t="t" r="r" b="b"/>
            <a:pathLst>
              <a:path w="25400" h="2087879">
                <a:moveTo>
                  <a:pt x="0" y="2087395"/>
                </a:moveTo>
                <a:lnTo>
                  <a:pt x="25199" y="0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64611" y="3697667"/>
            <a:ext cx="365125" cy="805180"/>
          </a:xfrm>
          <a:custGeom>
            <a:avLst/>
            <a:gdLst/>
            <a:ahLst/>
            <a:cxnLst/>
            <a:rect l="l" t="t" r="r" b="b"/>
            <a:pathLst>
              <a:path w="365125" h="805179">
                <a:moveTo>
                  <a:pt x="0" y="0"/>
                </a:moveTo>
                <a:lnTo>
                  <a:pt x="364799" y="804898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52635" y="4430106"/>
            <a:ext cx="130937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Sample libraries  already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installed  for </a:t>
            </a:r>
            <a:r>
              <a:rPr sz="1400" dirty="0">
                <a:latin typeface="Arial"/>
                <a:cs typeface="Arial"/>
              </a:rPr>
              <a:t>call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0566" y="726140"/>
            <a:ext cx="5193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Input/Output</a:t>
            </a:r>
            <a:r>
              <a:rPr spc="-165" dirty="0"/>
              <a:t> </a:t>
            </a:r>
            <a:r>
              <a:rPr spc="60" dirty="0"/>
              <a:t>Layout</a:t>
            </a:r>
            <a:r>
              <a:rPr spc="-160" dirty="0"/>
              <a:t> </a:t>
            </a:r>
            <a:r>
              <a:rPr spc="65" dirty="0"/>
              <a:t>on</a:t>
            </a:r>
            <a:r>
              <a:rPr spc="-160" dirty="0"/>
              <a:t> </a:t>
            </a:r>
            <a:r>
              <a:rPr spc="35" dirty="0"/>
              <a:t>Arduino</a:t>
            </a:r>
          </a:p>
        </p:txBody>
      </p:sp>
      <p:sp>
        <p:nvSpPr>
          <p:cNvPr id="3" name="object 3"/>
          <p:cNvSpPr/>
          <p:nvPr/>
        </p:nvSpPr>
        <p:spPr>
          <a:xfrm>
            <a:off x="1828796" y="1456397"/>
            <a:ext cx="5517363" cy="3306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468" y="726140"/>
            <a:ext cx="32334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Digital </a:t>
            </a:r>
            <a:r>
              <a:rPr spc="15" dirty="0"/>
              <a:t>&amp; </a:t>
            </a:r>
            <a:r>
              <a:rPr spc="120" dirty="0"/>
              <a:t>Analog</a:t>
            </a:r>
            <a:r>
              <a:rPr spc="-595" dirty="0"/>
              <a:t> </a:t>
            </a:r>
            <a:r>
              <a:rPr spc="315" dirty="0"/>
              <a:t>I/O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699" y="1534435"/>
            <a:ext cx="3356610" cy="250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Format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280"/>
              </a:spcBef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pinMode(pin,</a:t>
            </a:r>
            <a:r>
              <a:rPr sz="1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0000"/>
                </a:solidFill>
                <a:latin typeface="Arial"/>
                <a:cs typeface="Arial"/>
              </a:rPr>
              <a:t>MODE);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15240" marR="5080">
              <a:lnSpc>
                <a:spcPct val="113599"/>
              </a:lnSpc>
            </a:pPr>
            <a:r>
              <a:rPr sz="1100" spc="-5" dirty="0">
                <a:latin typeface="Arial"/>
                <a:cs typeface="Arial"/>
              </a:rPr>
              <a:t>The pinMode function </a:t>
            </a:r>
            <a:r>
              <a:rPr sz="1100" dirty="0">
                <a:latin typeface="Arial"/>
                <a:cs typeface="Arial"/>
              </a:rPr>
              <a:t>requires </a:t>
            </a:r>
            <a:r>
              <a:rPr sz="1100" spc="-5" dirty="0">
                <a:latin typeface="Arial"/>
                <a:cs typeface="Arial"/>
              </a:rPr>
              <a:t>two parameters. The  pin parameter determines the digital interface number  to </a:t>
            </a:r>
            <a:r>
              <a:rPr sz="1100" dirty="0">
                <a:latin typeface="Arial"/>
                <a:cs typeface="Arial"/>
              </a:rPr>
              <a:t>set.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mode </a:t>
            </a:r>
            <a:r>
              <a:rPr sz="1100" spc="-5" dirty="0">
                <a:latin typeface="Arial"/>
                <a:cs typeface="Arial"/>
              </a:rPr>
              <a:t>parameter determines whether the  pin operates input or output </a:t>
            </a:r>
            <a:r>
              <a:rPr sz="1100" dirty="0">
                <a:latin typeface="Arial"/>
                <a:cs typeface="Arial"/>
              </a:rPr>
              <a:t>mode. </a:t>
            </a:r>
            <a:r>
              <a:rPr sz="1100" spc="-5" dirty="0">
                <a:latin typeface="Arial"/>
                <a:cs typeface="Arial"/>
              </a:rPr>
              <a:t>There are </a:t>
            </a:r>
            <a:r>
              <a:rPr sz="1100" dirty="0">
                <a:latin typeface="Arial"/>
                <a:cs typeface="Arial"/>
              </a:rPr>
              <a:t>3 values  </a:t>
            </a:r>
            <a:r>
              <a:rPr sz="1100" spc="-5" dirty="0">
                <a:latin typeface="Arial"/>
                <a:cs typeface="Arial"/>
              </a:rPr>
              <a:t>for interface </a:t>
            </a:r>
            <a:r>
              <a:rPr sz="1100" dirty="0">
                <a:latin typeface="Arial"/>
                <a:cs typeface="Arial"/>
              </a:rPr>
              <a:t>mode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setting: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15240" marR="238760">
              <a:lnSpc>
                <a:spcPct val="113599"/>
              </a:lnSpc>
            </a:pP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1100" dirty="0">
                <a:latin typeface="Arial"/>
                <a:cs typeface="Arial"/>
              </a:rPr>
              <a:t>-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set </a:t>
            </a:r>
            <a:r>
              <a:rPr sz="1100" spc="-5" dirty="0">
                <a:latin typeface="Arial"/>
                <a:cs typeface="Arial"/>
              </a:rPr>
              <a:t>an interface for normal input </a:t>
            </a:r>
            <a:r>
              <a:rPr sz="1100" dirty="0">
                <a:latin typeface="Arial"/>
                <a:cs typeface="Arial"/>
              </a:rPr>
              <a:t>mode 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OUTPUT </a:t>
            </a:r>
            <a:r>
              <a:rPr sz="1100" dirty="0">
                <a:latin typeface="Arial"/>
                <a:cs typeface="Arial"/>
              </a:rPr>
              <a:t>-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set </a:t>
            </a:r>
            <a:r>
              <a:rPr sz="1100" spc="-5" dirty="0">
                <a:latin typeface="Arial"/>
                <a:cs typeface="Arial"/>
              </a:rPr>
              <a:t>an interface for output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1116" y="1458236"/>
            <a:ext cx="3329304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Getting </a:t>
            </a:r>
            <a:r>
              <a:rPr sz="1400" b="1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reading </a:t>
            </a:r>
            <a:r>
              <a:rPr sz="1400" b="1" dirty="0">
                <a:latin typeface="Arial"/>
                <a:cs typeface="Arial"/>
              </a:rPr>
              <a:t>from </a:t>
            </a:r>
            <a:r>
              <a:rPr sz="1400" b="1" spc="-5" dirty="0">
                <a:latin typeface="Arial"/>
                <a:cs typeface="Arial"/>
              </a:rPr>
              <a:t>an input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device: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analogRead(pin)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1116" y="2649716"/>
            <a:ext cx="3006090" cy="19748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400" b="1" spc="-5" dirty="0">
                <a:latin typeface="Arial"/>
                <a:cs typeface="Arial"/>
              </a:rPr>
              <a:t>Complete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spcBef>
                <a:spcPts val="22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void setup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(){</a:t>
            </a:r>
            <a:endParaRPr sz="1400">
              <a:latin typeface="Arial"/>
              <a:cs typeface="Arial"/>
            </a:endParaRPr>
          </a:p>
          <a:p>
            <a:pPr marL="469900" marR="829944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Serial.begin(9600);  pinMode(A1,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INPUT);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00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void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loop()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ts val="165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float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reading =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analogRead(A1);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17691" y="1814546"/>
            <a:ext cx="28575" cy="2572385"/>
          </a:xfrm>
          <a:custGeom>
            <a:avLst/>
            <a:gdLst/>
            <a:ahLst/>
            <a:cxnLst/>
            <a:rect l="l" t="t" r="r" b="b"/>
            <a:pathLst>
              <a:path w="28575" h="2572385">
                <a:moveTo>
                  <a:pt x="0" y="0"/>
                </a:moveTo>
                <a:lnTo>
                  <a:pt x="28199" y="2571894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4599" y="726140"/>
            <a:ext cx="48253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Reading </a:t>
            </a:r>
            <a:r>
              <a:rPr spc="55" dirty="0"/>
              <a:t>Connection</a:t>
            </a:r>
            <a:r>
              <a:rPr spc="-490" dirty="0"/>
              <a:t> </a:t>
            </a:r>
            <a:r>
              <a:rPr spc="110" dirty="0"/>
              <a:t>Diagrams</a:t>
            </a:r>
          </a:p>
        </p:txBody>
      </p:sp>
      <p:sp>
        <p:nvSpPr>
          <p:cNvPr id="3" name="object 3"/>
          <p:cNvSpPr/>
          <p:nvPr/>
        </p:nvSpPr>
        <p:spPr>
          <a:xfrm>
            <a:off x="914398" y="1430122"/>
            <a:ext cx="7267560" cy="3448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3060" y="726140"/>
            <a:ext cx="3048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Writing </a:t>
            </a:r>
            <a:r>
              <a:rPr spc="35" dirty="0"/>
              <a:t>to</a:t>
            </a:r>
            <a:r>
              <a:rPr spc="-465" dirty="0"/>
              <a:t> </a:t>
            </a:r>
            <a:r>
              <a:rPr spc="140" dirty="0"/>
              <a:t>EEPROM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9224" y="1268346"/>
            <a:ext cx="7289165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EEPROM is the long term </a:t>
            </a:r>
            <a:r>
              <a:rPr sz="1100" dirty="0">
                <a:latin typeface="Arial"/>
                <a:cs typeface="Arial"/>
              </a:rPr>
              <a:t>memory </a:t>
            </a:r>
            <a:r>
              <a:rPr sz="1100" spc="-5" dirty="0">
                <a:latin typeface="Arial"/>
                <a:cs typeface="Arial"/>
              </a:rPr>
              <a:t>in the Arduino. It </a:t>
            </a:r>
            <a:r>
              <a:rPr sz="1100" dirty="0">
                <a:latin typeface="Arial"/>
                <a:cs typeface="Arial"/>
              </a:rPr>
              <a:t>keeps </a:t>
            </a:r>
            <a:r>
              <a:rPr sz="1100" spc="-5" dirty="0">
                <a:latin typeface="Arial"/>
                <a:cs typeface="Arial"/>
              </a:rPr>
              <a:t>data </a:t>
            </a:r>
            <a:r>
              <a:rPr sz="1100" dirty="0">
                <a:latin typeface="Arial"/>
                <a:cs typeface="Arial"/>
              </a:rPr>
              <a:t>stored </a:t>
            </a:r>
            <a:r>
              <a:rPr sz="1100" spc="-5" dirty="0">
                <a:latin typeface="Arial"/>
                <a:cs typeface="Arial"/>
              </a:rPr>
              <a:t>even when powered off, like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USB flash drive.  Important Note: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EEPROM becomes unreliable after 100,000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writes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"/>
              <a:cs typeface="Arial"/>
            </a:endParaRPr>
          </a:p>
          <a:p>
            <a:pPr marL="86995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You’ll first need to include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library file in </a:t>
            </a:r>
            <a:r>
              <a:rPr sz="1100" dirty="0">
                <a:latin typeface="Arial"/>
                <a:cs typeface="Arial"/>
              </a:rPr>
              <a:t>your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sketch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974" y="2398085"/>
            <a:ext cx="1468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#include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&lt;EEPROM.h&gt;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974" y="2756224"/>
            <a:ext cx="3661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After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include the </a:t>
            </a:r>
            <a:r>
              <a:rPr sz="1100" dirty="0">
                <a:latin typeface="Arial"/>
                <a:cs typeface="Arial"/>
              </a:rPr>
              <a:t>standard </a:t>
            </a:r>
            <a:r>
              <a:rPr sz="1100" spc="-5" dirty="0">
                <a:latin typeface="Arial"/>
                <a:cs typeface="Arial"/>
              </a:rPr>
              <a:t>EEPROM library file, </a:t>
            </a:r>
            <a:r>
              <a:rPr sz="1100" dirty="0">
                <a:latin typeface="Arial"/>
                <a:cs typeface="Arial"/>
              </a:rPr>
              <a:t>you  can </a:t>
            </a:r>
            <a:r>
              <a:rPr sz="1100" spc="-5" dirty="0">
                <a:latin typeface="Arial"/>
                <a:cs typeface="Arial"/>
              </a:rPr>
              <a:t>use the two </a:t>
            </a:r>
            <a:r>
              <a:rPr sz="1100" dirty="0">
                <a:latin typeface="Arial"/>
                <a:cs typeface="Arial"/>
              </a:rPr>
              <a:t>standard </a:t>
            </a:r>
            <a:r>
              <a:rPr sz="1100" spc="-5" dirty="0">
                <a:latin typeface="Arial"/>
                <a:cs typeface="Arial"/>
              </a:rPr>
              <a:t>EEPROM functions in </a:t>
            </a:r>
            <a:r>
              <a:rPr sz="1100" dirty="0">
                <a:latin typeface="Arial"/>
                <a:cs typeface="Arial"/>
              </a:rPr>
              <a:t>your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code: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974" y="3327723"/>
            <a:ext cx="33902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3990">
              <a:lnSpc>
                <a:spcPct val="113599"/>
              </a:lnSpc>
              <a:spcBef>
                <a:spcPts val="100"/>
              </a:spcBef>
            </a:pPr>
            <a:r>
              <a:rPr sz="1100" i="1" dirty="0">
                <a:latin typeface="Arial"/>
                <a:cs typeface="Arial"/>
              </a:rPr>
              <a:t>read (address) </a:t>
            </a:r>
            <a:r>
              <a:rPr sz="1100" dirty="0">
                <a:latin typeface="Arial"/>
                <a:cs typeface="Arial"/>
              </a:rPr>
              <a:t>-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read </a:t>
            </a:r>
            <a:r>
              <a:rPr sz="1100" spc="-5" dirty="0">
                <a:latin typeface="Arial"/>
                <a:cs typeface="Arial"/>
              </a:rPr>
              <a:t>the data </a:t>
            </a:r>
            <a:r>
              <a:rPr sz="1100" dirty="0">
                <a:latin typeface="Arial"/>
                <a:cs typeface="Arial"/>
              </a:rPr>
              <a:t>value stored </a:t>
            </a:r>
            <a:r>
              <a:rPr sz="1100" spc="-5" dirty="0">
                <a:latin typeface="Arial"/>
                <a:cs typeface="Arial"/>
              </a:rPr>
              <a:t>at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the  EEPROM location </a:t>
            </a:r>
            <a:r>
              <a:rPr sz="1100" dirty="0">
                <a:latin typeface="Arial"/>
                <a:cs typeface="Arial"/>
              </a:rPr>
              <a:t>specified </a:t>
            </a:r>
            <a:r>
              <a:rPr sz="1100" spc="-5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address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</a:pPr>
            <a:r>
              <a:rPr sz="1100" i="1" spc="-5" dirty="0">
                <a:latin typeface="Arial"/>
                <a:cs typeface="Arial"/>
              </a:rPr>
              <a:t>write </a:t>
            </a:r>
            <a:r>
              <a:rPr sz="1100" i="1" dirty="0">
                <a:latin typeface="Arial"/>
                <a:cs typeface="Arial"/>
              </a:rPr>
              <a:t>(address, value) </a:t>
            </a:r>
            <a:r>
              <a:rPr sz="1100" dirty="0">
                <a:latin typeface="Arial"/>
                <a:cs typeface="Arial"/>
              </a:rPr>
              <a:t>-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read values </a:t>
            </a:r>
            <a:r>
              <a:rPr sz="1100" spc="-5" dirty="0">
                <a:latin typeface="Arial"/>
                <a:cs typeface="Arial"/>
              </a:rPr>
              <a:t>to the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EEPROM  location </a:t>
            </a:r>
            <a:r>
              <a:rPr sz="1100" dirty="0">
                <a:latin typeface="Arial"/>
                <a:cs typeface="Arial"/>
              </a:rPr>
              <a:t>specified </a:t>
            </a:r>
            <a:r>
              <a:rPr sz="1100" spc="-5" dirty="0">
                <a:latin typeface="Arial"/>
                <a:cs typeface="Arial"/>
              </a:rPr>
              <a:t>by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address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72293" y="2258604"/>
            <a:ext cx="1379220" cy="160020"/>
          </a:xfrm>
          <a:prstGeom prst="rect">
            <a:avLst/>
          </a:prstGeom>
          <a:solidFill>
            <a:srgbClr val="EBF0F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spc="-5" dirty="0">
                <a:solidFill>
                  <a:srgbClr val="7E7E7E"/>
                </a:solidFill>
                <a:latin typeface="Arial"/>
                <a:cs typeface="Arial"/>
              </a:rPr>
              <a:t>#include</a:t>
            </a:r>
            <a:r>
              <a:rPr sz="1050" spc="-8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7E7E7E"/>
                </a:solidFill>
                <a:latin typeface="Arial"/>
                <a:cs typeface="Arial"/>
              </a:rPr>
              <a:t>&lt;EEPROM.h&gt;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9593" y="2564416"/>
            <a:ext cx="73914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CC6600"/>
                </a:solidFill>
                <a:latin typeface="Arial"/>
                <a:cs typeface="Arial"/>
              </a:rPr>
              <a:t>void</a:t>
            </a:r>
            <a:r>
              <a:rPr sz="1050" spc="-80" dirty="0">
                <a:solidFill>
                  <a:srgbClr val="CC6600"/>
                </a:solidFill>
                <a:latin typeface="Arial"/>
                <a:cs typeface="Arial"/>
              </a:rPr>
              <a:t> </a:t>
            </a:r>
            <a:r>
              <a:rPr sz="1050" b="1" spc="-5" dirty="0">
                <a:solidFill>
                  <a:srgbClr val="CC6600"/>
                </a:solidFill>
                <a:latin typeface="Arial"/>
                <a:cs typeface="Arial"/>
              </a:rPr>
              <a:t>setup</a:t>
            </a:r>
            <a:r>
              <a:rPr sz="1050" spc="-5" dirty="0">
                <a:latin typeface="Arial"/>
                <a:cs typeface="Arial"/>
              </a:rPr>
              <a:t>()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2293" y="2744375"/>
            <a:ext cx="45085" cy="160020"/>
          </a:xfrm>
          <a:custGeom>
            <a:avLst/>
            <a:gdLst/>
            <a:ahLst/>
            <a:cxnLst/>
            <a:rect l="l" t="t" r="r" b="b"/>
            <a:pathLst>
              <a:path w="45085" h="160019">
                <a:moveTo>
                  <a:pt x="44536" y="160019"/>
                </a:moveTo>
                <a:lnTo>
                  <a:pt x="0" y="160019"/>
                </a:lnTo>
                <a:lnTo>
                  <a:pt x="0" y="0"/>
                </a:lnTo>
                <a:lnTo>
                  <a:pt x="44536" y="0"/>
                </a:lnTo>
                <a:lnTo>
                  <a:pt x="44536" y="160019"/>
                </a:lnTo>
                <a:close/>
              </a:path>
            </a:pathLst>
          </a:custGeom>
          <a:solidFill>
            <a:srgbClr val="EB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59593" y="2726341"/>
            <a:ext cx="704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{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4561" y="2906300"/>
            <a:ext cx="1504950" cy="161925"/>
          </a:xfrm>
          <a:prstGeom prst="rect">
            <a:avLst/>
          </a:prstGeom>
          <a:solidFill>
            <a:srgbClr val="EBF0F0"/>
          </a:solidFill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220"/>
              </a:lnSpc>
            </a:pPr>
            <a:r>
              <a:rPr sz="1050" spc="-5" dirty="0">
                <a:solidFill>
                  <a:srgbClr val="CC6600"/>
                </a:solidFill>
                <a:latin typeface="Arial"/>
                <a:cs typeface="Arial"/>
              </a:rPr>
              <a:t>for </a:t>
            </a:r>
            <a:r>
              <a:rPr sz="1050" spc="-5" dirty="0">
                <a:latin typeface="Arial"/>
                <a:cs typeface="Arial"/>
              </a:rPr>
              <a:t>(</a:t>
            </a:r>
            <a:r>
              <a:rPr sz="1050" spc="-5" dirty="0">
                <a:solidFill>
                  <a:srgbClr val="CC6600"/>
                </a:solidFill>
                <a:latin typeface="Arial"/>
                <a:cs typeface="Arial"/>
              </a:rPr>
              <a:t>int </a:t>
            </a:r>
            <a:r>
              <a:rPr sz="1050" dirty="0">
                <a:latin typeface="Arial"/>
                <a:cs typeface="Arial"/>
              </a:rPr>
              <a:t>i = </a:t>
            </a:r>
            <a:r>
              <a:rPr sz="1050" spc="-5" dirty="0">
                <a:latin typeface="Arial"/>
                <a:cs typeface="Arial"/>
              </a:rPr>
              <a:t>0; </a:t>
            </a:r>
            <a:r>
              <a:rPr sz="1050" dirty="0">
                <a:latin typeface="Arial"/>
                <a:cs typeface="Arial"/>
              </a:rPr>
              <a:t>i &lt; </a:t>
            </a:r>
            <a:r>
              <a:rPr sz="1050" spc="-5" dirty="0">
                <a:latin typeface="Arial"/>
                <a:cs typeface="Arial"/>
              </a:rPr>
              <a:t>255;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i++)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94561" y="3068224"/>
            <a:ext cx="1282065" cy="160020"/>
          </a:xfrm>
          <a:prstGeom prst="rect">
            <a:avLst/>
          </a:prstGeom>
          <a:solidFill>
            <a:srgbClr val="EBF0F0"/>
          </a:solidFill>
        </p:spPr>
        <p:txBody>
          <a:bodyPr vert="horz" wrap="square" lIns="0" tIns="0" rIns="0" bIns="0" rtlCol="0">
            <a:spAutoFit/>
          </a:bodyPr>
          <a:lstStyle/>
          <a:p>
            <a:pPr marL="125095">
              <a:lnSpc>
                <a:spcPts val="1220"/>
              </a:lnSpc>
            </a:pPr>
            <a:r>
              <a:rPr sz="1050" spc="-5" dirty="0">
                <a:latin typeface="Arial"/>
                <a:cs typeface="Arial"/>
              </a:rPr>
              <a:t>EEPROM.</a:t>
            </a:r>
            <a:r>
              <a:rPr sz="1050" spc="-5" dirty="0">
                <a:solidFill>
                  <a:srgbClr val="CC6600"/>
                </a:solidFill>
                <a:latin typeface="Arial"/>
                <a:cs typeface="Arial"/>
              </a:rPr>
              <a:t>write</a:t>
            </a:r>
            <a:r>
              <a:rPr sz="1050" spc="-5" dirty="0">
                <a:latin typeface="Arial"/>
                <a:cs typeface="Arial"/>
              </a:rPr>
              <a:t>(i,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i);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72293" y="3230149"/>
            <a:ext cx="45085" cy="160020"/>
          </a:xfrm>
          <a:custGeom>
            <a:avLst/>
            <a:gdLst/>
            <a:ahLst/>
            <a:cxnLst/>
            <a:rect l="l" t="t" r="r" b="b"/>
            <a:pathLst>
              <a:path w="45085" h="160020">
                <a:moveTo>
                  <a:pt x="44536" y="160019"/>
                </a:moveTo>
                <a:lnTo>
                  <a:pt x="0" y="160019"/>
                </a:lnTo>
                <a:lnTo>
                  <a:pt x="0" y="0"/>
                </a:lnTo>
                <a:lnTo>
                  <a:pt x="44536" y="0"/>
                </a:lnTo>
                <a:lnTo>
                  <a:pt x="44536" y="160019"/>
                </a:lnTo>
                <a:close/>
              </a:path>
            </a:pathLst>
          </a:custGeom>
          <a:solidFill>
            <a:srgbClr val="EB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59593" y="3212115"/>
            <a:ext cx="704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}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94561" y="3553998"/>
            <a:ext cx="629920" cy="160020"/>
          </a:xfrm>
          <a:prstGeom prst="rect">
            <a:avLst/>
          </a:prstGeom>
          <a:solidFill>
            <a:srgbClr val="EBF0F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050" dirty="0">
                <a:solidFill>
                  <a:srgbClr val="CC6600"/>
                </a:solidFill>
                <a:latin typeface="Arial"/>
                <a:cs typeface="Arial"/>
              </a:rPr>
              <a:t>void</a:t>
            </a:r>
            <a:r>
              <a:rPr sz="1050" spc="-80" dirty="0">
                <a:solidFill>
                  <a:srgbClr val="CC6600"/>
                </a:solidFill>
                <a:latin typeface="Arial"/>
                <a:cs typeface="Arial"/>
              </a:rPr>
              <a:t> </a:t>
            </a:r>
            <a:r>
              <a:rPr sz="1050" b="1" spc="-5" dirty="0">
                <a:solidFill>
                  <a:srgbClr val="CC6600"/>
                </a:solidFill>
                <a:latin typeface="Arial"/>
                <a:cs typeface="Arial"/>
              </a:rPr>
              <a:t>loop</a:t>
            </a:r>
            <a:r>
              <a:rPr sz="1050" spc="-5" dirty="0">
                <a:latin typeface="Arial"/>
                <a:cs typeface="Arial"/>
              </a:rPr>
              <a:t>()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72291" y="3715930"/>
            <a:ext cx="45085" cy="321945"/>
          </a:xfrm>
          <a:custGeom>
            <a:avLst/>
            <a:gdLst/>
            <a:ahLst/>
            <a:cxnLst/>
            <a:rect l="l" t="t" r="r" b="b"/>
            <a:pathLst>
              <a:path w="45085" h="321945">
                <a:moveTo>
                  <a:pt x="44538" y="161925"/>
                </a:moveTo>
                <a:lnTo>
                  <a:pt x="0" y="161925"/>
                </a:lnTo>
                <a:lnTo>
                  <a:pt x="0" y="321945"/>
                </a:lnTo>
                <a:lnTo>
                  <a:pt x="44538" y="321945"/>
                </a:lnTo>
                <a:lnTo>
                  <a:pt x="44538" y="161925"/>
                </a:lnTo>
                <a:close/>
              </a:path>
              <a:path w="45085" h="321945">
                <a:moveTo>
                  <a:pt x="44538" y="0"/>
                </a:moveTo>
                <a:lnTo>
                  <a:pt x="0" y="0"/>
                </a:lnTo>
                <a:lnTo>
                  <a:pt x="0" y="160020"/>
                </a:lnTo>
                <a:lnTo>
                  <a:pt x="44538" y="160020"/>
                </a:lnTo>
                <a:lnTo>
                  <a:pt x="44538" y="0"/>
                </a:lnTo>
                <a:close/>
              </a:path>
            </a:pathLst>
          </a:custGeom>
          <a:solidFill>
            <a:srgbClr val="EB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59593" y="3697889"/>
            <a:ext cx="70485" cy="34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{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50" dirty="0">
                <a:latin typeface="Arial"/>
                <a:cs typeface="Arial"/>
              </a:rPr>
              <a:t>}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26" y="726140"/>
            <a:ext cx="38442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Debugging</a:t>
            </a:r>
            <a:r>
              <a:rPr spc="-229" dirty="0"/>
              <a:t> </a:t>
            </a:r>
            <a:r>
              <a:rPr spc="60" dirty="0"/>
              <a:t>Applications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5251589" y="1260397"/>
            <a:ext cx="3062518" cy="3883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9042" y="1627961"/>
            <a:ext cx="334327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Compiler will give </a:t>
            </a:r>
            <a:r>
              <a:rPr sz="1400" dirty="0">
                <a:latin typeface="Arial"/>
                <a:cs typeface="Arial"/>
              </a:rPr>
              <a:t>you </a:t>
            </a:r>
            <a:r>
              <a:rPr sz="1400" spc="-5" dirty="0">
                <a:latin typeface="Arial"/>
                <a:cs typeface="Arial"/>
              </a:rPr>
              <a:t>the line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code(s)</a:t>
            </a: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Compiler will give </a:t>
            </a:r>
            <a:r>
              <a:rPr sz="1400" dirty="0">
                <a:latin typeface="Arial"/>
                <a:cs typeface="Arial"/>
              </a:rPr>
              <a:t>you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error</a:t>
            </a:r>
            <a:endParaRPr sz="1400" dirty="0">
              <a:latin typeface="Arial"/>
              <a:cs typeface="Arial"/>
            </a:endParaRPr>
          </a:p>
          <a:p>
            <a:pPr marL="348615" marR="231140" indent="-336550">
              <a:lnSpc>
                <a:spcPts val="1650"/>
              </a:lnSpc>
              <a:spcBef>
                <a:spcPts val="65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The line </a:t>
            </a:r>
            <a:r>
              <a:rPr sz="1400" dirty="0">
                <a:latin typeface="Arial"/>
                <a:cs typeface="Arial"/>
              </a:rPr>
              <a:t>causing </a:t>
            </a:r>
            <a:r>
              <a:rPr sz="1400" spc="-5" dirty="0">
                <a:latin typeface="Arial"/>
                <a:cs typeface="Arial"/>
              </a:rPr>
              <a:t>problems </a:t>
            </a:r>
            <a:r>
              <a:rPr sz="1400" dirty="0">
                <a:latin typeface="Arial"/>
                <a:cs typeface="Arial"/>
              </a:rPr>
              <a:t>may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get  highlighted</a:t>
            </a:r>
            <a:endParaRPr sz="1400" dirty="0">
              <a:latin typeface="Arial"/>
              <a:cs typeface="Arial"/>
            </a:endParaRPr>
          </a:p>
          <a:p>
            <a:pPr marL="348615" indent="-336550">
              <a:lnSpc>
                <a:spcPts val="160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Look up errors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online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78464"/>
            <a:ext cx="1256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Agenda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4526" y="1385135"/>
            <a:ext cx="8894946" cy="25046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601210">
              <a:lnSpc>
                <a:spcPct val="100000"/>
              </a:lnSpc>
              <a:spcBef>
                <a:spcPts val="355"/>
              </a:spcBef>
            </a:pPr>
            <a:r>
              <a:rPr spc="5" dirty="0"/>
              <a:t>Introduction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5" dirty="0"/>
              <a:t>Arduino</a:t>
            </a:r>
            <a:r>
              <a:rPr spc="-105" dirty="0"/>
              <a:t> </a:t>
            </a:r>
            <a:r>
              <a:rPr spc="10" dirty="0"/>
              <a:t>Hardware</a:t>
            </a:r>
          </a:p>
          <a:p>
            <a:pPr marL="4601210" marR="5080">
              <a:lnSpc>
                <a:spcPct val="113300"/>
              </a:lnSpc>
            </a:pPr>
            <a:r>
              <a:rPr dirty="0"/>
              <a:t>IDE,</a:t>
            </a:r>
            <a:r>
              <a:rPr spc="-100" dirty="0"/>
              <a:t> </a:t>
            </a:r>
            <a:r>
              <a:rPr spc="10" dirty="0"/>
              <a:t>Variables,</a:t>
            </a:r>
            <a:r>
              <a:rPr spc="-100" dirty="0"/>
              <a:t> </a:t>
            </a:r>
            <a:r>
              <a:rPr dirty="0"/>
              <a:t>Operands,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15" dirty="0"/>
              <a:t>Serial</a:t>
            </a:r>
            <a:r>
              <a:rPr spc="-100" dirty="0"/>
              <a:t> </a:t>
            </a:r>
            <a:r>
              <a:rPr spc="5" dirty="0"/>
              <a:t>Monitor  </a:t>
            </a:r>
            <a:r>
              <a:rPr spc="15" dirty="0"/>
              <a:t>Control</a:t>
            </a:r>
            <a:r>
              <a:rPr spc="-110" dirty="0"/>
              <a:t> </a:t>
            </a:r>
            <a:r>
              <a:rPr spc="-5" dirty="0"/>
              <a:t>Flow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Loops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20" dirty="0"/>
              <a:t>Arrays </a:t>
            </a:r>
            <a:r>
              <a:rPr spc="-15" dirty="0"/>
              <a:t>&amp;</a:t>
            </a:r>
            <a:r>
              <a:rPr spc="-235" dirty="0"/>
              <a:t> </a:t>
            </a:r>
            <a:r>
              <a:rPr spc="10" dirty="0"/>
              <a:t>Strings</a:t>
            </a:r>
          </a:p>
          <a:p>
            <a:pPr marL="4601210" marR="285115">
              <a:lnSpc>
                <a:spcPct val="113300"/>
              </a:lnSpc>
            </a:pPr>
            <a:r>
              <a:rPr spc="-5" dirty="0"/>
              <a:t>Functions, </a:t>
            </a:r>
            <a:r>
              <a:rPr spc="5" dirty="0"/>
              <a:t>Structs, </a:t>
            </a:r>
            <a:r>
              <a:rPr dirty="0"/>
              <a:t>and </a:t>
            </a:r>
            <a:r>
              <a:rPr spc="-5" dirty="0"/>
              <a:t>Unions  Libraries/IO/Connection</a:t>
            </a:r>
            <a:r>
              <a:rPr spc="-105" dirty="0"/>
              <a:t> </a:t>
            </a:r>
            <a:r>
              <a:rPr dirty="0"/>
              <a:t>Diagrams/EEPROM  </a:t>
            </a:r>
            <a:r>
              <a:rPr lang="en-US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Combining it all together - Somewhat</a:t>
            </a:r>
          </a:p>
          <a:p>
            <a:pPr marL="4601210" marR="285115">
              <a:lnSpc>
                <a:spcPct val="113300"/>
              </a:lnSpc>
            </a:pPr>
            <a:r>
              <a:rPr lang="en-US" spc="-5" dirty="0"/>
              <a:t>Shameless Promotion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1" y="726140"/>
            <a:ext cx="66294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65" dirty="0"/>
              <a:t>Let’s Combine everything together!</a:t>
            </a:r>
            <a:endParaRPr spc="85" dirty="0"/>
          </a:p>
        </p:txBody>
      </p:sp>
      <p:sp>
        <p:nvSpPr>
          <p:cNvPr id="3" name="object 3"/>
          <p:cNvSpPr txBox="1"/>
          <p:nvPr/>
        </p:nvSpPr>
        <p:spPr>
          <a:xfrm>
            <a:off x="8839299" y="4852661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Lato"/>
                <a:cs typeface="Lato"/>
              </a:rPr>
              <a:t>46</a:t>
            </a:r>
            <a:endParaRPr sz="100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EE47BEF-5EF5-9119-3741-801D7B9A51BC}"/>
              </a:ext>
            </a:extLst>
          </p:cNvPr>
          <p:cNvSpPr txBox="1"/>
          <p:nvPr/>
        </p:nvSpPr>
        <p:spPr>
          <a:xfrm>
            <a:off x="559042" y="1627960"/>
            <a:ext cx="8127758" cy="18330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1664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sz="1600" b="1" u="sng" spc="-5" dirty="0">
                <a:latin typeface="Arial"/>
                <a:cs typeface="Arial"/>
              </a:rPr>
              <a:t>Mini Project: Testing the Humidity &amp; Temperature in our breath</a:t>
            </a:r>
          </a:p>
          <a:p>
            <a:pPr marL="12065">
              <a:lnSpc>
                <a:spcPts val="1664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endParaRPr lang="en-US" sz="1600" b="1" u="sng" spc="-5" dirty="0">
              <a:latin typeface="Arial"/>
              <a:cs typeface="Arial"/>
            </a:endParaRPr>
          </a:p>
          <a:p>
            <a:pPr marL="12065">
              <a:lnSpc>
                <a:spcPts val="1664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sz="1600" spc="-5" dirty="0">
                <a:latin typeface="Arial"/>
                <a:cs typeface="Arial"/>
              </a:rPr>
              <a:t>Materials: 1x Arduino Mega,  1x Humidity/Temp sensor</a:t>
            </a:r>
          </a:p>
          <a:p>
            <a:pPr marL="12065">
              <a:lnSpc>
                <a:spcPts val="1664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endParaRPr lang="en-US" sz="1600" spc="-5" dirty="0">
              <a:latin typeface="Arial"/>
              <a:cs typeface="Arial"/>
            </a:endParaRPr>
          </a:p>
          <a:p>
            <a:pPr marL="12065">
              <a:lnSpc>
                <a:spcPts val="1664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sz="1600" spc="-5" dirty="0">
                <a:latin typeface="Arial"/>
                <a:cs typeface="Arial"/>
              </a:rPr>
              <a:t>Required Knowledge: Using Libraries, Connection Diagrams, Loops, and Control flow</a:t>
            </a:r>
          </a:p>
          <a:p>
            <a:pPr marL="12065">
              <a:lnSpc>
                <a:spcPts val="1664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endParaRPr lang="en-US" sz="1400" spc="-5" dirty="0">
              <a:latin typeface="Arial"/>
              <a:cs typeface="Arial"/>
            </a:endParaRPr>
          </a:p>
          <a:p>
            <a:pPr marL="12065">
              <a:lnSpc>
                <a:spcPts val="1664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r>
              <a:rPr lang="en-US" sz="1400" spc="-5" dirty="0">
                <a:latin typeface="Arial"/>
                <a:cs typeface="Arial"/>
              </a:rPr>
              <a:t>Sensor data sheet: https://www.mouser.com/datasheet/2/737/dht-932870.pdf</a:t>
            </a:r>
          </a:p>
          <a:p>
            <a:pPr marL="12065">
              <a:lnSpc>
                <a:spcPts val="1664"/>
              </a:lnSpc>
              <a:spcBef>
                <a:spcPts val="100"/>
              </a:spcBef>
              <a:tabLst>
                <a:tab pos="347980" algn="l"/>
                <a:tab pos="349250" algn="l"/>
              </a:tabLst>
            </a:pP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78464"/>
            <a:ext cx="1256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Agenda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4526" y="1385135"/>
            <a:ext cx="8894946" cy="25046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601210">
              <a:lnSpc>
                <a:spcPct val="100000"/>
              </a:lnSpc>
              <a:spcBef>
                <a:spcPts val="355"/>
              </a:spcBef>
            </a:pPr>
            <a:r>
              <a:rPr spc="5" dirty="0"/>
              <a:t>Introduction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5" dirty="0"/>
              <a:t>Arduino</a:t>
            </a:r>
            <a:r>
              <a:rPr spc="-105" dirty="0"/>
              <a:t> </a:t>
            </a:r>
            <a:r>
              <a:rPr spc="10" dirty="0"/>
              <a:t>Hardware</a:t>
            </a:r>
          </a:p>
          <a:p>
            <a:pPr marL="4601210" marR="5080">
              <a:lnSpc>
                <a:spcPct val="113300"/>
              </a:lnSpc>
            </a:pPr>
            <a:r>
              <a:rPr dirty="0"/>
              <a:t>IDE,</a:t>
            </a:r>
            <a:r>
              <a:rPr spc="-100" dirty="0"/>
              <a:t> </a:t>
            </a:r>
            <a:r>
              <a:rPr spc="10" dirty="0"/>
              <a:t>Variables,</a:t>
            </a:r>
            <a:r>
              <a:rPr spc="-100" dirty="0"/>
              <a:t> </a:t>
            </a:r>
            <a:r>
              <a:rPr dirty="0"/>
              <a:t>Operands,</a:t>
            </a:r>
            <a:r>
              <a:rPr spc="-10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15" dirty="0"/>
              <a:t>Serial</a:t>
            </a:r>
            <a:r>
              <a:rPr spc="-100" dirty="0"/>
              <a:t> </a:t>
            </a:r>
            <a:r>
              <a:rPr spc="5" dirty="0"/>
              <a:t>Monitor  </a:t>
            </a:r>
            <a:r>
              <a:rPr spc="15" dirty="0"/>
              <a:t>Control</a:t>
            </a:r>
            <a:r>
              <a:rPr spc="-110" dirty="0"/>
              <a:t> </a:t>
            </a:r>
            <a:r>
              <a:rPr spc="-5" dirty="0"/>
              <a:t>Flow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Loops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20" dirty="0"/>
              <a:t>Arrays </a:t>
            </a:r>
            <a:r>
              <a:rPr spc="-15" dirty="0"/>
              <a:t>&amp;</a:t>
            </a:r>
            <a:r>
              <a:rPr spc="-235" dirty="0"/>
              <a:t> </a:t>
            </a:r>
            <a:r>
              <a:rPr spc="10" dirty="0"/>
              <a:t>Strings</a:t>
            </a:r>
          </a:p>
          <a:p>
            <a:pPr marL="4601210" marR="285115">
              <a:lnSpc>
                <a:spcPct val="113300"/>
              </a:lnSpc>
            </a:pPr>
            <a:r>
              <a:rPr spc="-5" dirty="0"/>
              <a:t>Functions, </a:t>
            </a:r>
            <a:r>
              <a:rPr spc="5" dirty="0"/>
              <a:t>Structs, </a:t>
            </a:r>
            <a:r>
              <a:rPr dirty="0"/>
              <a:t>and </a:t>
            </a:r>
            <a:r>
              <a:rPr spc="-5" dirty="0"/>
              <a:t>Unions  Libraries/IO/Connection</a:t>
            </a:r>
            <a:r>
              <a:rPr spc="-105" dirty="0"/>
              <a:t> </a:t>
            </a:r>
            <a:r>
              <a:rPr dirty="0"/>
              <a:t>Diagrams/EEPROM  </a:t>
            </a:r>
            <a:r>
              <a:rPr lang="en-US" spc="20" dirty="0"/>
              <a:t>Combining it all together - Somewhat</a:t>
            </a:r>
          </a:p>
          <a:p>
            <a:pPr marL="4601210" marR="285115">
              <a:lnSpc>
                <a:spcPct val="113300"/>
              </a:lnSpc>
            </a:pPr>
            <a:r>
              <a:rPr lang="en-US" spc="-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Shameless Promotion</a:t>
            </a:r>
          </a:p>
        </p:txBody>
      </p:sp>
    </p:spTree>
    <p:extLst>
      <p:ext uri="{BB962C8B-B14F-4D97-AF65-F5344CB8AC3E}">
        <p14:creationId xmlns:p14="http://schemas.microsoft.com/office/powerpoint/2010/main" val="178523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34035"/>
            <a:chOff x="0" y="0"/>
            <a:chExt cx="9144000" cy="5340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488315"/>
            </a:xfrm>
            <a:custGeom>
              <a:avLst/>
              <a:gdLst/>
              <a:ahLst/>
              <a:cxnLst/>
              <a:rect l="l" t="t" r="r" b="b"/>
              <a:pathLst>
                <a:path w="9144000" h="488315">
                  <a:moveTo>
                    <a:pt x="9143981" y="487799"/>
                  </a:moveTo>
                  <a:lnTo>
                    <a:pt x="0" y="487799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48779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9419" y="487803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4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516" y="487803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4">
                  <a:moveTo>
                    <a:pt x="376012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2" y="0"/>
                  </a:lnTo>
                  <a:lnTo>
                    <a:pt x="376012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6645" y="726140"/>
            <a:ext cx="25209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35" dirty="0">
                <a:solidFill>
                  <a:srgbClr val="1A1A1A"/>
                </a:solidFill>
                <a:latin typeface="Trebuchet MS"/>
                <a:cs typeface="Trebuchet MS"/>
              </a:rPr>
              <a:t>Arduino</a:t>
            </a:r>
            <a:r>
              <a:rPr sz="2600" b="1" spc="-229" dirty="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sz="2600" b="1" spc="145" dirty="0">
                <a:solidFill>
                  <a:srgbClr val="1A1A1A"/>
                </a:solidFill>
                <a:latin typeface="Trebuchet MS"/>
                <a:cs typeface="Trebuchet MS"/>
              </a:rPr>
              <a:t>Models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9597" y="1524431"/>
            <a:ext cx="6118737" cy="3619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1076" y="1216187"/>
            <a:ext cx="7152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Arduino’s are </a:t>
            </a:r>
            <a:r>
              <a:rPr sz="1400" dirty="0">
                <a:latin typeface="Arial"/>
                <a:cs typeface="Arial"/>
              </a:rPr>
              <a:t>microcontrollers: mini-computers </a:t>
            </a:r>
            <a:r>
              <a:rPr sz="1400" spc="-5" dirty="0">
                <a:latin typeface="Arial"/>
                <a:cs typeface="Arial"/>
              </a:rPr>
              <a:t>with their own </a:t>
            </a:r>
            <a:r>
              <a:rPr sz="1400" dirty="0">
                <a:latin typeface="Arial"/>
                <a:cs typeface="Arial"/>
              </a:rPr>
              <a:t>memory, </a:t>
            </a:r>
            <a:r>
              <a:rPr sz="1400" spc="-5" dirty="0">
                <a:latin typeface="Arial"/>
                <a:cs typeface="Arial"/>
              </a:rPr>
              <a:t>disk, and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2AEA-4A05-677E-FE0A-26B4D78A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851" y="726140"/>
            <a:ext cx="3822700" cy="400110"/>
          </a:xfrm>
        </p:spPr>
        <p:txBody>
          <a:bodyPr/>
          <a:lstStyle/>
          <a:p>
            <a:r>
              <a:rPr lang="en-US" dirty="0"/>
              <a:t>What is UC </a:t>
            </a:r>
            <a:r>
              <a:rPr lang="en-US" dirty="0" err="1"/>
              <a:t>CubeCats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42328-8B31-532B-4274-FD524D207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527" y="1126250"/>
            <a:ext cx="8894946" cy="28537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u="sng" dirty="0">
                <a:solidFill>
                  <a:schemeClr val="tx1"/>
                </a:solidFill>
              </a:rPr>
              <a:t>Who are we?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UC </a:t>
            </a:r>
            <a:r>
              <a:rPr lang="en-US" sz="1800" dirty="0" err="1">
                <a:solidFill>
                  <a:schemeClr val="tx1"/>
                </a:solidFill>
              </a:rPr>
              <a:t>CubeCats</a:t>
            </a:r>
            <a:r>
              <a:rPr lang="en-US" sz="1800" dirty="0">
                <a:solidFill>
                  <a:schemeClr val="tx1"/>
                </a:solidFill>
              </a:rPr>
              <a:t> is UC’s premier Aerospace/Space tech student organization. We working on two main projects every year, one being our freshman/sophomore project &amp; the other being our NASA-sponsored satellite that will be launching in 2 years!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Most of our work deals with microcontrollers, like Arduino, so a lot of programming is involved. If you are interested in joining, reach out to me at Nguye3np@mail.uc.edu.</a:t>
            </a:r>
          </a:p>
        </p:txBody>
      </p:sp>
    </p:spTree>
    <p:extLst>
      <p:ext uri="{BB962C8B-B14F-4D97-AF65-F5344CB8AC3E}">
        <p14:creationId xmlns:p14="http://schemas.microsoft.com/office/powerpoint/2010/main" val="158815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6308-DE84-9F37-3C8C-53F2711E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012" y="712035"/>
            <a:ext cx="2644349" cy="400110"/>
          </a:xfrm>
        </p:spPr>
        <p:txBody>
          <a:bodyPr/>
          <a:lstStyle/>
          <a:p>
            <a:r>
              <a:rPr lang="en-US" dirty="0"/>
              <a:t>Current Projects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DFE33A-AEB0-FF79-7BB2-0918D18666DA}"/>
              </a:ext>
            </a:extLst>
          </p:cNvPr>
          <p:cNvCxnSpPr>
            <a:cxnSpLocks/>
          </p:cNvCxnSpPr>
          <p:nvPr/>
        </p:nvCxnSpPr>
        <p:spPr>
          <a:xfrm>
            <a:off x="4612187" y="1448755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2B4399-43AF-F53D-2250-A70C0269D2B6}"/>
              </a:ext>
            </a:extLst>
          </p:cNvPr>
          <p:cNvSpPr txBox="1"/>
          <p:nvPr/>
        </p:nvSpPr>
        <p:spPr>
          <a:xfrm>
            <a:off x="183439" y="1143955"/>
            <a:ext cx="434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u="sng" dirty="0"/>
              <a:t>Project </a:t>
            </a:r>
            <a:r>
              <a:rPr lang="en-US" b="1" u="sng" dirty="0" err="1"/>
              <a:t>Floppa</a:t>
            </a:r>
            <a:endParaRPr lang="en-US" b="1" u="sng" dirty="0"/>
          </a:p>
          <a:p>
            <a:r>
              <a:rPr lang="en-US" sz="1600" dirty="0"/>
              <a:t>Every year, we do our year long fresh/soph project which usually involved sending a payload on a High Altitude Balloon, like the one’s China just sent &amp; got shot down (Lmao).</a:t>
            </a:r>
          </a:p>
          <a:p>
            <a:endParaRPr lang="en-US" sz="1600" dirty="0"/>
          </a:p>
          <a:p>
            <a:r>
              <a:rPr lang="en-US" sz="1600" dirty="0"/>
              <a:t>This year’s fresh/soph project is called Project </a:t>
            </a:r>
            <a:r>
              <a:rPr lang="en-US" sz="1600" dirty="0" err="1"/>
              <a:t>Floppa</a:t>
            </a:r>
            <a:r>
              <a:rPr lang="en-US" sz="1600" dirty="0"/>
              <a:t>, which plans to do three amazing things.</a:t>
            </a:r>
          </a:p>
          <a:p>
            <a:pPr marL="342900" indent="-342900">
              <a:buAutoNum type="arabicPeriod"/>
            </a:pPr>
            <a:r>
              <a:rPr lang="en-US" sz="1600" dirty="0"/>
              <a:t>Capture 360 degree footage as it ascends and descends</a:t>
            </a:r>
          </a:p>
          <a:p>
            <a:pPr marL="342900" indent="-342900">
              <a:buAutoNum type="arabicPeriod"/>
            </a:pPr>
            <a:r>
              <a:rPr lang="en-US" sz="1600" dirty="0"/>
              <a:t>Capture water directly from a cloud using a </a:t>
            </a:r>
            <a:r>
              <a:rPr lang="en-US" sz="1600" dirty="0" err="1"/>
              <a:t>peltier</a:t>
            </a:r>
            <a:r>
              <a:rPr lang="en-US" sz="1600" dirty="0"/>
              <a:t> chip</a:t>
            </a:r>
          </a:p>
          <a:p>
            <a:pPr marL="342900" indent="-342900">
              <a:buAutoNum type="arabicPeriod"/>
            </a:pPr>
            <a:r>
              <a:rPr lang="en-US" sz="1600" dirty="0"/>
              <a:t>Record the amount of air pollution in the area. (using Arduino, so a lot of programming!)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40B18-9EC3-941A-EDFA-31BC7D49F398}"/>
              </a:ext>
            </a:extLst>
          </p:cNvPr>
          <p:cNvSpPr txBox="1"/>
          <p:nvPr/>
        </p:nvSpPr>
        <p:spPr>
          <a:xfrm>
            <a:off x="4688571" y="1112145"/>
            <a:ext cx="4343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Leopard-SAT</a:t>
            </a:r>
          </a:p>
          <a:p>
            <a:r>
              <a:rPr lang="en-US" sz="1600" dirty="0"/>
              <a:t>For the last 3 years, we have been working on Leopard-SAT, which is our NASA sponsored CubeSat, which is scheduled to launch in 2 years. The goal of the satellite is to test different carbon-based materials to see which ones block out radiation the best. (can change how we build space crafts in the future)</a:t>
            </a:r>
          </a:p>
          <a:p>
            <a:endParaRPr lang="en-US" sz="1600" dirty="0"/>
          </a:p>
          <a:p>
            <a:r>
              <a:rPr lang="en-US" sz="1600" dirty="0"/>
              <a:t>Leopard-SAT Objectives:</a:t>
            </a:r>
          </a:p>
          <a:p>
            <a:pPr marL="342900" indent="-342900">
              <a:buAutoNum type="arabicPeriod"/>
            </a:pPr>
            <a:r>
              <a:rPr lang="en-US" sz="1600" dirty="0"/>
              <a:t>Ensure the satellite can withstand the harsh environment of space </a:t>
            </a:r>
          </a:p>
          <a:p>
            <a:pPr marL="342900" indent="-342900">
              <a:buAutoNum type="arabicPeriod"/>
            </a:pPr>
            <a:r>
              <a:rPr lang="en-US" sz="1600" dirty="0"/>
              <a:t>Design &amp; manufacture our own circuit boards with sensors to detect radiation in space</a:t>
            </a:r>
          </a:p>
          <a:p>
            <a:pPr marL="342900" indent="-342900">
              <a:buAutoNum type="arabicPeriod"/>
            </a:pPr>
            <a:r>
              <a:rPr lang="en-US" sz="1600" dirty="0"/>
              <a:t>Design a software system to gather the sensor data (vitals &amp; rad) &amp; relay it back to NASA/us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14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8965-2D00-C140-5C22-4AB34737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099" y="1809750"/>
            <a:ext cx="5257800" cy="1046440"/>
          </a:xfrm>
        </p:spPr>
        <p:txBody>
          <a:bodyPr/>
          <a:lstStyle/>
          <a:p>
            <a:r>
              <a:rPr lang="en-US" sz="3200" dirty="0"/>
              <a:t>Questions about </a:t>
            </a:r>
            <a:r>
              <a:rPr lang="en-US" sz="3600" dirty="0"/>
              <a:t>anything</a:t>
            </a:r>
            <a:r>
              <a:rPr lang="en-US" sz="3200" dirty="0"/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6CDD08-2829-0C7A-CEAF-3C1133760E02}"/>
              </a:ext>
            </a:extLst>
          </p:cNvPr>
          <p:cNvSpPr txBox="1">
            <a:spLocks/>
          </p:cNvSpPr>
          <p:nvPr/>
        </p:nvSpPr>
        <p:spPr>
          <a:xfrm>
            <a:off x="1371600" y="3562350"/>
            <a:ext cx="6501205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1A1A1A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0" dirty="0"/>
              <a:t>Have a question after the meeting? Talk to me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Insta: Nathan.p.ng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 err="1"/>
              <a:t>Linkedin</a:t>
            </a:r>
            <a:r>
              <a:rPr lang="en-US" sz="2000" kern="0" dirty="0"/>
              <a:t>: </a:t>
            </a:r>
            <a:r>
              <a:rPr lang="en-US" sz="2000" kern="0" dirty="0">
                <a:hlinkClick r:id="rId2"/>
              </a:rPr>
              <a:t>https://www.linkedin.com/in/nathanpng/</a:t>
            </a:r>
            <a:endParaRPr lang="en-US" sz="2000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Email: Nguye3np@mail.uc.edu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C81F9B52-EE84-3CD5-3637-F743E9F8D8AA}"/>
              </a:ext>
            </a:extLst>
          </p:cNvPr>
          <p:cNvGrpSpPr/>
          <p:nvPr/>
        </p:nvGrpSpPr>
        <p:grpSpPr>
          <a:xfrm flipV="1">
            <a:off x="1824894" y="2419350"/>
            <a:ext cx="549421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C9C578D-1BAA-86F5-2A35-F0583609EE3D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0066B5E-0291-C0B8-83D7-418FB8AD015C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812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587" y="726140"/>
            <a:ext cx="56419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Lights</a:t>
            </a:r>
            <a:r>
              <a:rPr spc="-170" dirty="0"/>
              <a:t> </a:t>
            </a:r>
            <a:r>
              <a:rPr spc="65" dirty="0"/>
              <a:t>on</a:t>
            </a:r>
            <a:r>
              <a:rPr spc="-165" dirty="0"/>
              <a:t> </a:t>
            </a:r>
            <a:r>
              <a:rPr spc="70" dirty="0"/>
              <a:t>an</a:t>
            </a:r>
            <a:r>
              <a:rPr spc="-170" dirty="0"/>
              <a:t> </a:t>
            </a:r>
            <a:r>
              <a:rPr spc="35" dirty="0"/>
              <a:t>Arduino</a:t>
            </a:r>
            <a:r>
              <a:rPr spc="-165" dirty="0"/>
              <a:t> </a:t>
            </a:r>
            <a:r>
              <a:rPr spc="10" dirty="0"/>
              <a:t>(Arduino</a:t>
            </a:r>
            <a:r>
              <a:rPr spc="-165" dirty="0"/>
              <a:t> </a:t>
            </a:r>
            <a:r>
              <a:rPr spc="105" dirty="0"/>
              <a:t>UNO)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19032" y="1344447"/>
            <a:ext cx="6525259" cy="3637279"/>
            <a:chOff x="2619032" y="1344447"/>
            <a:chExt cx="6525259" cy="3637279"/>
          </a:xfrm>
        </p:grpSpPr>
        <p:sp>
          <p:nvSpPr>
            <p:cNvPr id="4" name="object 4"/>
            <p:cNvSpPr/>
            <p:nvPr/>
          </p:nvSpPr>
          <p:spPr>
            <a:xfrm>
              <a:off x="3990791" y="1344447"/>
              <a:ext cx="5153189" cy="36371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58912" y="2031195"/>
              <a:ext cx="274320" cy="255904"/>
            </a:xfrm>
            <a:custGeom>
              <a:avLst/>
              <a:gdLst/>
              <a:ahLst/>
              <a:cxnLst/>
              <a:rect l="l" t="t" r="r" b="b"/>
              <a:pathLst>
                <a:path w="274320" h="255905">
                  <a:moveTo>
                    <a:pt x="0" y="127649"/>
                  </a:moveTo>
                  <a:lnTo>
                    <a:pt x="6988" y="87302"/>
                  </a:lnTo>
                  <a:lnTo>
                    <a:pt x="26450" y="52261"/>
                  </a:lnTo>
                  <a:lnTo>
                    <a:pt x="56127" y="24628"/>
                  </a:lnTo>
                  <a:lnTo>
                    <a:pt x="93763" y="6507"/>
                  </a:lnTo>
                  <a:lnTo>
                    <a:pt x="137099" y="0"/>
                  </a:lnTo>
                  <a:lnTo>
                    <a:pt x="180436" y="6507"/>
                  </a:lnTo>
                  <a:lnTo>
                    <a:pt x="218071" y="24628"/>
                  </a:lnTo>
                  <a:lnTo>
                    <a:pt x="247749" y="52261"/>
                  </a:lnTo>
                  <a:lnTo>
                    <a:pt x="267210" y="87302"/>
                  </a:lnTo>
                  <a:lnTo>
                    <a:pt x="274199" y="127649"/>
                  </a:lnTo>
                  <a:lnTo>
                    <a:pt x="267210" y="167997"/>
                  </a:lnTo>
                  <a:lnTo>
                    <a:pt x="247749" y="203038"/>
                  </a:lnTo>
                  <a:lnTo>
                    <a:pt x="218071" y="230670"/>
                  </a:lnTo>
                  <a:lnTo>
                    <a:pt x="180436" y="248791"/>
                  </a:lnTo>
                  <a:lnTo>
                    <a:pt x="137099" y="255299"/>
                  </a:lnTo>
                  <a:lnTo>
                    <a:pt x="93763" y="248791"/>
                  </a:lnTo>
                  <a:lnTo>
                    <a:pt x="56127" y="230670"/>
                  </a:lnTo>
                  <a:lnTo>
                    <a:pt x="26450" y="203038"/>
                  </a:lnTo>
                  <a:lnTo>
                    <a:pt x="6988" y="167997"/>
                  </a:lnTo>
                  <a:lnTo>
                    <a:pt x="0" y="127649"/>
                  </a:lnTo>
                  <a:close/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9862" y="2393145"/>
              <a:ext cx="236699" cy="3776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83383" y="2393145"/>
              <a:ext cx="236699" cy="2252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3319" y="2760644"/>
              <a:ext cx="1563370" cy="795655"/>
            </a:xfrm>
            <a:custGeom>
              <a:avLst/>
              <a:gdLst/>
              <a:ahLst/>
              <a:cxnLst/>
              <a:rect l="l" t="t" r="r" b="b"/>
              <a:pathLst>
                <a:path w="1563370" h="795654">
                  <a:moveTo>
                    <a:pt x="0" y="795598"/>
                  </a:moveTo>
                  <a:lnTo>
                    <a:pt x="1562996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76217" y="4427691"/>
              <a:ext cx="1080135" cy="10160"/>
            </a:xfrm>
            <a:custGeom>
              <a:avLst/>
              <a:gdLst/>
              <a:ahLst/>
              <a:cxnLst/>
              <a:rect l="l" t="t" r="r" b="b"/>
              <a:pathLst>
                <a:path w="1080135" h="10160">
                  <a:moveTo>
                    <a:pt x="1079997" y="0"/>
                  </a:moveTo>
                  <a:lnTo>
                    <a:pt x="0" y="959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549" y="1396670"/>
            <a:ext cx="3893820" cy="332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4 </a:t>
            </a:r>
            <a:r>
              <a:rPr sz="1300" spc="-5" dirty="0">
                <a:latin typeface="Arial"/>
                <a:cs typeface="Arial"/>
              </a:rPr>
              <a:t>Lights on an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Arduino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469900" indent="-36639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ON Light </a:t>
            </a:r>
            <a:r>
              <a:rPr sz="1300" dirty="0">
                <a:latin typeface="Arial"/>
                <a:cs typeface="Arial"/>
              </a:rPr>
              <a:t>- shows </a:t>
            </a:r>
            <a:r>
              <a:rPr sz="1300" spc="-5" dirty="0">
                <a:latin typeface="Arial"/>
                <a:cs typeface="Arial"/>
              </a:rPr>
              <a:t>that it is powered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on</a:t>
            </a:r>
            <a:endParaRPr sz="1300">
              <a:latin typeface="Arial"/>
              <a:cs typeface="Arial"/>
            </a:endParaRPr>
          </a:p>
          <a:p>
            <a:pPr marL="469265" marR="840740" indent="-366395">
              <a:lnSpc>
                <a:spcPct val="115399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TX Light </a:t>
            </a:r>
            <a:r>
              <a:rPr sz="1300" dirty="0">
                <a:latin typeface="Arial"/>
                <a:cs typeface="Arial"/>
              </a:rPr>
              <a:t>- shows </a:t>
            </a:r>
            <a:r>
              <a:rPr sz="1300" spc="-5" dirty="0">
                <a:latin typeface="Arial"/>
                <a:cs typeface="Arial"/>
              </a:rPr>
              <a:t>that data is being  transmitted</a:t>
            </a:r>
            <a:endParaRPr sz="1300">
              <a:latin typeface="Arial"/>
              <a:cs typeface="Arial"/>
            </a:endParaRPr>
          </a:p>
          <a:p>
            <a:pPr marL="469900" indent="-366395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300" spc="-5" dirty="0">
                <a:latin typeface="Arial"/>
                <a:cs typeface="Arial"/>
              </a:rPr>
              <a:t>RX Light </a:t>
            </a:r>
            <a:r>
              <a:rPr sz="1300" dirty="0">
                <a:latin typeface="Arial"/>
                <a:cs typeface="Arial"/>
              </a:rPr>
              <a:t>- shows </a:t>
            </a:r>
            <a:r>
              <a:rPr sz="1300" spc="-5" dirty="0">
                <a:latin typeface="Arial"/>
                <a:cs typeface="Arial"/>
              </a:rPr>
              <a:t>that data is being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received</a:t>
            </a:r>
            <a:endParaRPr sz="1300">
              <a:latin typeface="Arial"/>
              <a:cs typeface="Arial"/>
            </a:endParaRPr>
          </a:p>
          <a:p>
            <a:pPr marL="469265" marR="5080" indent="-366395">
              <a:lnSpc>
                <a:spcPct val="115399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300" dirty="0">
                <a:latin typeface="Arial"/>
                <a:cs typeface="Arial"/>
              </a:rPr>
              <a:t>L </a:t>
            </a:r>
            <a:r>
              <a:rPr sz="1300" spc="-5" dirty="0">
                <a:latin typeface="Arial"/>
                <a:cs typeface="Arial"/>
              </a:rPr>
              <a:t>Light </a:t>
            </a:r>
            <a:r>
              <a:rPr sz="1300" dirty="0">
                <a:latin typeface="Arial"/>
                <a:cs typeface="Arial"/>
              </a:rPr>
              <a:t>- </a:t>
            </a:r>
            <a:r>
              <a:rPr sz="1300" spc="-5" dirty="0">
                <a:latin typeface="Arial"/>
                <a:cs typeface="Arial"/>
              </a:rPr>
              <a:t>an LED </a:t>
            </a:r>
            <a:r>
              <a:rPr sz="1300" dirty="0">
                <a:latin typeface="Arial"/>
                <a:cs typeface="Arial"/>
              </a:rPr>
              <a:t>you </a:t>
            </a:r>
            <a:r>
              <a:rPr sz="1300" spc="-5" dirty="0">
                <a:latin typeface="Arial"/>
                <a:cs typeface="Arial"/>
              </a:rPr>
              <a:t>are able to </a:t>
            </a:r>
            <a:r>
              <a:rPr sz="1300" dirty="0">
                <a:latin typeface="Arial"/>
                <a:cs typeface="Arial"/>
              </a:rPr>
              <a:t>control </a:t>
            </a:r>
            <a:r>
              <a:rPr sz="1300" spc="-5" dirty="0">
                <a:latin typeface="Arial"/>
                <a:cs typeface="Arial"/>
              </a:rPr>
              <a:t>in </a:t>
            </a:r>
            <a:r>
              <a:rPr sz="1300" dirty="0">
                <a:latin typeface="Arial"/>
                <a:cs typeface="Arial"/>
              </a:rPr>
              <a:t>your  </a:t>
            </a:r>
            <a:r>
              <a:rPr sz="1300" spc="-5" dirty="0">
                <a:latin typeface="Arial"/>
                <a:cs typeface="Arial"/>
              </a:rPr>
              <a:t>program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"/>
              <a:cs typeface="Arial"/>
            </a:endParaRPr>
          </a:p>
          <a:p>
            <a:pPr marL="133921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Serial Port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(USB)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Arial"/>
              <a:cs typeface="Arial"/>
            </a:endParaRPr>
          </a:p>
          <a:p>
            <a:pPr marL="1291590" marR="38735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External Power Source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(AA,  </a:t>
            </a:r>
            <a:r>
              <a:rPr sz="1400" spc="-5" dirty="0">
                <a:latin typeface="Arial"/>
                <a:cs typeface="Arial"/>
              </a:rPr>
              <a:t>AAA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Batteries)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847" y="497540"/>
            <a:ext cx="48088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Arduino </a:t>
            </a:r>
            <a:r>
              <a:rPr spc="80" dirty="0"/>
              <a:t>Accessories</a:t>
            </a:r>
            <a:r>
              <a:rPr spc="-580" dirty="0"/>
              <a:t> </a:t>
            </a:r>
            <a:r>
              <a:rPr spc="15" dirty="0"/>
              <a:t>&amp; </a:t>
            </a:r>
            <a:r>
              <a:rPr spc="90" dirty="0"/>
              <a:t>Shields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0382" y="2949004"/>
            <a:ext cx="2833370" cy="1847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  <a:tabLst>
                <a:tab pos="327660" algn="l"/>
              </a:tabLst>
            </a:pPr>
            <a:r>
              <a:rPr sz="1300" dirty="0">
                <a:latin typeface="Arial"/>
                <a:cs typeface="Arial"/>
              </a:rPr>
              <a:t>●	</a:t>
            </a:r>
            <a:r>
              <a:rPr sz="1100" spc="-5" dirty="0">
                <a:latin typeface="Arial"/>
                <a:cs typeface="Arial"/>
              </a:rPr>
              <a:t>Arduino </a:t>
            </a:r>
            <a:r>
              <a:rPr sz="1100" dirty="0">
                <a:latin typeface="Arial"/>
                <a:cs typeface="Arial"/>
              </a:rPr>
              <a:t>models </a:t>
            </a:r>
            <a:r>
              <a:rPr sz="1100" spc="-5" dirty="0">
                <a:latin typeface="Arial"/>
                <a:cs typeface="Arial"/>
              </a:rPr>
              <a:t>allow </a:t>
            </a:r>
            <a:r>
              <a:rPr sz="110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connect a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682" y="832789"/>
            <a:ext cx="8164830" cy="2306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509905" indent="-328295">
              <a:lnSpc>
                <a:spcPct val="115399"/>
              </a:lnSpc>
              <a:spcBef>
                <a:spcPts val="100"/>
              </a:spcBef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latin typeface="Arial"/>
                <a:cs typeface="Arial"/>
              </a:rPr>
              <a:t>Accessories include USB A-B </a:t>
            </a:r>
            <a:r>
              <a:rPr sz="1300" dirty="0">
                <a:latin typeface="Arial"/>
                <a:cs typeface="Arial"/>
              </a:rPr>
              <a:t>cable, </a:t>
            </a:r>
            <a:r>
              <a:rPr sz="1300" spc="-5" dirty="0">
                <a:latin typeface="Arial"/>
                <a:cs typeface="Arial"/>
              </a:rPr>
              <a:t>external power </a:t>
            </a:r>
            <a:r>
              <a:rPr sz="1300" dirty="0">
                <a:latin typeface="Arial"/>
                <a:cs typeface="Arial"/>
              </a:rPr>
              <a:t>source, </a:t>
            </a:r>
            <a:r>
              <a:rPr sz="1300" spc="-5" dirty="0">
                <a:latin typeface="Arial"/>
                <a:cs typeface="Arial"/>
              </a:rPr>
              <a:t>breadboard, </a:t>
            </a:r>
            <a:r>
              <a:rPr sz="1300" dirty="0">
                <a:latin typeface="Arial"/>
                <a:cs typeface="Arial"/>
              </a:rPr>
              <a:t>resistors, variable resistors  (potentiometers), switches, </a:t>
            </a:r>
            <a:r>
              <a:rPr sz="1300" spc="-5" dirty="0">
                <a:latin typeface="Arial"/>
                <a:cs typeface="Arial"/>
              </a:rPr>
              <a:t>wires, </a:t>
            </a:r>
            <a:r>
              <a:rPr sz="1300" dirty="0">
                <a:latin typeface="Arial"/>
                <a:cs typeface="Arial"/>
              </a:rPr>
              <a:t>sensors,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motors</a:t>
            </a:r>
            <a:endParaRPr sz="1300">
              <a:latin typeface="Arial"/>
              <a:cs typeface="Arial"/>
            </a:endParaRPr>
          </a:p>
          <a:p>
            <a:pPr marL="340360" marR="5080" indent="-328295">
              <a:lnSpc>
                <a:spcPct val="115399"/>
              </a:lnSpc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latin typeface="Arial"/>
                <a:cs typeface="Arial"/>
              </a:rPr>
              <a:t>Shields” are add ons or accessories that extend the functionality of Arduino. The </a:t>
            </a:r>
            <a:r>
              <a:rPr sz="1300" dirty="0">
                <a:latin typeface="Arial"/>
                <a:cs typeface="Arial"/>
              </a:rPr>
              <a:t>code </a:t>
            </a:r>
            <a:r>
              <a:rPr sz="1300" spc="-5" dirty="0">
                <a:latin typeface="Arial"/>
                <a:cs typeface="Arial"/>
              </a:rPr>
              <a:t>is already written for  them</a:t>
            </a:r>
            <a:endParaRPr sz="1300">
              <a:latin typeface="Arial"/>
              <a:cs typeface="Arial"/>
            </a:endParaRPr>
          </a:p>
          <a:p>
            <a:pPr marL="798195" lvl="1" indent="-313055">
              <a:lnSpc>
                <a:spcPct val="100000"/>
              </a:lnSpc>
              <a:spcBef>
                <a:spcPts val="245"/>
              </a:spcBef>
              <a:buChar char="○"/>
              <a:tabLst>
                <a:tab pos="797560" algn="l"/>
                <a:tab pos="798195" algn="l"/>
              </a:tabLst>
            </a:pPr>
            <a:r>
              <a:rPr sz="1100" spc="-5" dirty="0">
                <a:latin typeface="Arial"/>
                <a:cs typeface="Arial"/>
              </a:rPr>
              <a:t>Ethernet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Shields</a:t>
            </a:r>
            <a:endParaRPr sz="1100">
              <a:latin typeface="Arial"/>
              <a:cs typeface="Arial"/>
            </a:endParaRPr>
          </a:p>
          <a:p>
            <a:pPr marL="798195" lvl="1" indent="-313055">
              <a:lnSpc>
                <a:spcPct val="100000"/>
              </a:lnSpc>
              <a:spcBef>
                <a:spcPts val="180"/>
              </a:spcBef>
              <a:buChar char="○"/>
              <a:tabLst>
                <a:tab pos="797560" algn="l"/>
                <a:tab pos="798195" algn="l"/>
              </a:tabLst>
            </a:pPr>
            <a:r>
              <a:rPr sz="1100" spc="-5" dirty="0">
                <a:latin typeface="Arial"/>
                <a:cs typeface="Arial"/>
              </a:rPr>
              <a:t>LCD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Shields</a:t>
            </a:r>
            <a:endParaRPr sz="1100">
              <a:latin typeface="Arial"/>
              <a:cs typeface="Arial"/>
            </a:endParaRPr>
          </a:p>
          <a:p>
            <a:pPr marL="798195" lvl="1" indent="-313055">
              <a:lnSpc>
                <a:spcPct val="100000"/>
              </a:lnSpc>
              <a:spcBef>
                <a:spcPts val="180"/>
              </a:spcBef>
              <a:buChar char="○"/>
              <a:tabLst>
                <a:tab pos="797560" algn="l"/>
                <a:tab pos="798195" algn="l"/>
              </a:tabLst>
            </a:pPr>
            <a:r>
              <a:rPr sz="1100" dirty="0">
                <a:latin typeface="Arial"/>
                <a:cs typeface="Arial"/>
              </a:rPr>
              <a:t>Motor </a:t>
            </a:r>
            <a:r>
              <a:rPr sz="1100" spc="-5" dirty="0">
                <a:latin typeface="Arial"/>
                <a:cs typeface="Arial"/>
              </a:rPr>
              <a:t>Shields extends the number of </a:t>
            </a:r>
            <a:r>
              <a:rPr sz="1100" dirty="0">
                <a:latin typeface="Arial"/>
                <a:cs typeface="Arial"/>
              </a:rPr>
              <a:t>motors you can </a:t>
            </a:r>
            <a:r>
              <a:rPr sz="1100" spc="-5" dirty="0">
                <a:latin typeface="Arial"/>
                <a:cs typeface="Arial"/>
              </a:rPr>
              <a:t>use on an arduino from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798195" lvl="1" indent="-313055">
              <a:lnSpc>
                <a:spcPct val="100000"/>
              </a:lnSpc>
              <a:spcBef>
                <a:spcPts val="180"/>
              </a:spcBef>
              <a:buChar char="○"/>
              <a:tabLst>
                <a:tab pos="797560" algn="l"/>
                <a:tab pos="798195" algn="l"/>
              </a:tabLst>
            </a:pPr>
            <a:r>
              <a:rPr sz="1100" spc="-5" dirty="0">
                <a:latin typeface="Arial"/>
                <a:cs typeface="Arial"/>
              </a:rPr>
              <a:t>Prototype Shield </a:t>
            </a:r>
            <a:r>
              <a:rPr sz="1100" dirty="0">
                <a:latin typeface="Arial"/>
                <a:cs typeface="Arial"/>
              </a:rPr>
              <a:t>- </a:t>
            </a:r>
            <a:r>
              <a:rPr sz="1100" spc="-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circuit </a:t>
            </a:r>
            <a:r>
              <a:rPr sz="1100" spc="-5" dirty="0">
                <a:latin typeface="Arial"/>
                <a:cs typeface="Arial"/>
              </a:rPr>
              <a:t>development </a:t>
            </a:r>
            <a:r>
              <a:rPr sz="1100" dirty="0">
                <a:latin typeface="Arial"/>
                <a:cs typeface="Arial"/>
              </a:rPr>
              <a:t>rather </a:t>
            </a:r>
            <a:r>
              <a:rPr sz="1100" spc="-5" dirty="0">
                <a:latin typeface="Arial"/>
                <a:cs typeface="Arial"/>
              </a:rPr>
              <a:t>than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soldering</a:t>
            </a:r>
            <a:endParaRPr sz="1100">
              <a:latin typeface="Arial"/>
              <a:cs typeface="Arial"/>
            </a:endParaRPr>
          </a:p>
          <a:p>
            <a:pPr marL="1255395" lvl="2" indent="-313055">
              <a:lnSpc>
                <a:spcPct val="100000"/>
              </a:lnSpc>
              <a:spcBef>
                <a:spcPts val="180"/>
              </a:spcBef>
              <a:buChar char="■"/>
              <a:tabLst>
                <a:tab pos="1254760" algn="l"/>
                <a:tab pos="1255395" algn="l"/>
              </a:tabLst>
            </a:pPr>
            <a:r>
              <a:rPr sz="1100" spc="-5" dirty="0">
                <a:latin typeface="Arial"/>
                <a:cs typeface="Arial"/>
              </a:rPr>
              <a:t>Use breadboard as an alternative to this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shield</a:t>
            </a:r>
            <a:endParaRPr sz="1100">
              <a:latin typeface="Arial"/>
              <a:cs typeface="Arial"/>
            </a:endParaRPr>
          </a:p>
          <a:p>
            <a:pPr marL="798195" lvl="1" indent="-313055">
              <a:lnSpc>
                <a:spcPct val="100000"/>
              </a:lnSpc>
              <a:spcBef>
                <a:spcPts val="180"/>
              </a:spcBef>
              <a:buChar char="○"/>
              <a:tabLst>
                <a:tab pos="797560" algn="l"/>
                <a:tab pos="798195" algn="l"/>
              </a:tabLst>
            </a:pPr>
            <a:r>
              <a:rPr sz="1100" spc="-5" dirty="0">
                <a:latin typeface="Arial"/>
                <a:cs typeface="Arial"/>
              </a:rPr>
              <a:t>There are </a:t>
            </a:r>
            <a:r>
              <a:rPr sz="1100" dirty="0">
                <a:latin typeface="Arial"/>
                <a:cs typeface="Arial"/>
              </a:rPr>
              <a:t>many more shields </a:t>
            </a:r>
            <a:r>
              <a:rPr sz="1100" spc="-5" dirty="0">
                <a:latin typeface="Arial"/>
                <a:cs typeface="Arial"/>
              </a:rPr>
              <a:t>including bluetooth, wireless,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  <a:p>
            <a:pPr marL="2845435">
              <a:lnSpc>
                <a:spcPct val="100000"/>
              </a:lnSpc>
              <a:spcBef>
                <a:spcPts val="375"/>
              </a:spcBef>
            </a:pPr>
            <a:r>
              <a:rPr sz="1100" spc="-5" dirty="0">
                <a:latin typeface="Arial"/>
                <a:cs typeface="Arial"/>
              </a:rPr>
              <a:t>attery or AC/DC </a:t>
            </a:r>
            <a:r>
              <a:rPr sz="1100" dirty="0">
                <a:latin typeface="Arial"/>
                <a:cs typeface="Arial"/>
              </a:rPr>
              <a:t>converter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run </a:t>
            </a:r>
            <a:r>
              <a:rPr sz="1100" spc="-5" dirty="0">
                <a:latin typeface="Arial"/>
                <a:cs typeface="Arial"/>
              </a:rPr>
              <a:t>without being </a:t>
            </a:r>
            <a:r>
              <a:rPr sz="1100" dirty="0">
                <a:latin typeface="Arial"/>
                <a:cs typeface="Arial"/>
              </a:rPr>
              <a:t>connected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computer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424" y="2996469"/>
            <a:ext cx="6591934" cy="2147570"/>
            <a:chOff x="11424" y="2996469"/>
            <a:chExt cx="6591934" cy="2147570"/>
          </a:xfrm>
        </p:grpSpPr>
        <p:sp>
          <p:nvSpPr>
            <p:cNvPr id="6" name="object 6"/>
            <p:cNvSpPr/>
            <p:nvPr/>
          </p:nvSpPr>
          <p:spPr>
            <a:xfrm>
              <a:off x="5287264" y="3074243"/>
              <a:ext cx="1315822" cy="20071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24" y="2996469"/>
              <a:ext cx="3244118" cy="21470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55543" y="3225068"/>
              <a:ext cx="2073970" cy="16869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729386" y="3179593"/>
            <a:ext cx="2278845" cy="1796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7980" y="726140"/>
            <a:ext cx="5278755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409065" marR="5080" indent="-1397000">
              <a:lnSpc>
                <a:spcPct val="101000"/>
              </a:lnSpc>
              <a:spcBef>
                <a:spcPts val="65"/>
              </a:spcBef>
            </a:pPr>
            <a:r>
              <a:rPr spc="100" dirty="0"/>
              <a:t>Basic</a:t>
            </a:r>
            <a:r>
              <a:rPr spc="-165" dirty="0"/>
              <a:t> </a:t>
            </a:r>
            <a:r>
              <a:rPr spc="90" dirty="0"/>
              <a:t>components</a:t>
            </a:r>
            <a:r>
              <a:rPr spc="-165" dirty="0"/>
              <a:t> </a:t>
            </a:r>
            <a:r>
              <a:rPr spc="50" dirty="0"/>
              <a:t>of</a:t>
            </a:r>
            <a:r>
              <a:rPr spc="-165" dirty="0"/>
              <a:t> </a:t>
            </a:r>
            <a:r>
              <a:rPr spc="20" dirty="0"/>
              <a:t>the</a:t>
            </a:r>
            <a:r>
              <a:rPr spc="-165" dirty="0"/>
              <a:t> </a:t>
            </a:r>
            <a:r>
              <a:rPr spc="35" dirty="0"/>
              <a:t>Arduino  </a:t>
            </a:r>
            <a:r>
              <a:rPr spc="40" dirty="0"/>
              <a:t>Microcontroller</a:t>
            </a:r>
          </a:p>
        </p:txBody>
      </p:sp>
      <p:sp>
        <p:nvSpPr>
          <p:cNvPr id="3" name="object 3"/>
          <p:cNvSpPr/>
          <p:nvPr/>
        </p:nvSpPr>
        <p:spPr>
          <a:xfrm>
            <a:off x="1914246" y="1931746"/>
            <a:ext cx="5622545" cy="2827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0" cy="5143500"/>
            <a:chOff x="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78464"/>
            <a:ext cx="1256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Agenda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4526" y="1385135"/>
            <a:ext cx="8894946" cy="25046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601210">
              <a:lnSpc>
                <a:spcPct val="100000"/>
              </a:lnSpc>
              <a:spcBef>
                <a:spcPts val="355"/>
              </a:spcBef>
            </a:pPr>
            <a:r>
              <a:rPr spc="5" dirty="0"/>
              <a:t>Introduction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5" dirty="0"/>
              <a:t>Arduino</a:t>
            </a:r>
            <a:r>
              <a:rPr spc="-105" dirty="0"/>
              <a:t> </a:t>
            </a:r>
            <a:r>
              <a:rPr spc="10" dirty="0"/>
              <a:t>Hardware</a:t>
            </a:r>
          </a:p>
          <a:p>
            <a:pPr marL="4601210" marR="5080">
              <a:lnSpc>
                <a:spcPct val="113300"/>
              </a:lnSpc>
            </a:pPr>
            <a:r>
              <a:rPr dirty="0">
                <a:solidFill>
                  <a:srgbClr val="000000"/>
                </a:solidFill>
              </a:rPr>
              <a:t>IDE,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Variables,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Operands,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15" dirty="0">
                <a:solidFill>
                  <a:srgbClr val="000000"/>
                </a:solidFill>
              </a:rPr>
              <a:t>Serial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5" dirty="0">
                <a:solidFill>
                  <a:srgbClr val="000000"/>
                </a:solidFill>
              </a:rPr>
              <a:t>Monitor  </a:t>
            </a:r>
            <a:r>
              <a:rPr spc="15" dirty="0"/>
              <a:t>Control</a:t>
            </a:r>
            <a:r>
              <a:rPr spc="-110" dirty="0"/>
              <a:t> </a:t>
            </a:r>
            <a:r>
              <a:rPr spc="-5" dirty="0"/>
              <a:t>Flow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-10" dirty="0"/>
              <a:t>Loops</a:t>
            </a:r>
          </a:p>
          <a:p>
            <a:pPr marL="4601210">
              <a:lnSpc>
                <a:spcPct val="100000"/>
              </a:lnSpc>
              <a:spcBef>
                <a:spcPts val="254"/>
              </a:spcBef>
            </a:pPr>
            <a:r>
              <a:rPr spc="20" dirty="0"/>
              <a:t>Arrays </a:t>
            </a:r>
            <a:r>
              <a:rPr spc="-15" dirty="0"/>
              <a:t>&amp;</a:t>
            </a:r>
            <a:r>
              <a:rPr spc="-235" dirty="0"/>
              <a:t> </a:t>
            </a:r>
            <a:r>
              <a:rPr spc="10" dirty="0"/>
              <a:t>Strings</a:t>
            </a:r>
          </a:p>
          <a:p>
            <a:pPr marL="4601210" marR="285115">
              <a:lnSpc>
                <a:spcPct val="113300"/>
              </a:lnSpc>
            </a:pPr>
            <a:r>
              <a:rPr spc="-5" dirty="0"/>
              <a:t>Functions, </a:t>
            </a:r>
            <a:r>
              <a:rPr spc="5" dirty="0"/>
              <a:t>Structs, </a:t>
            </a:r>
            <a:r>
              <a:rPr dirty="0"/>
              <a:t>and </a:t>
            </a:r>
            <a:r>
              <a:rPr spc="-5" dirty="0"/>
              <a:t>Unions  Libraries/IO/Connection</a:t>
            </a:r>
            <a:r>
              <a:rPr spc="-105" dirty="0"/>
              <a:t> </a:t>
            </a:r>
            <a:r>
              <a:rPr dirty="0"/>
              <a:t>Diagrams/EEPROM  </a:t>
            </a:r>
            <a:r>
              <a:rPr lang="en-US" spc="-5" dirty="0"/>
              <a:t>Combining it all together - Somewhat</a:t>
            </a:r>
          </a:p>
          <a:p>
            <a:pPr marL="4601210" marR="285115">
              <a:lnSpc>
                <a:spcPct val="113300"/>
              </a:lnSpc>
            </a:pPr>
            <a:r>
              <a:rPr lang="en-US" spc="-5" dirty="0"/>
              <a:t>Shameless Promotion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C367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11437</TotalTime>
  <Words>4683</Words>
  <Application>Microsoft Office PowerPoint</Application>
  <PresentationFormat>On-screen Show (16:9)</PresentationFormat>
  <Paragraphs>649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Lato</vt:lpstr>
      <vt:lpstr>Times New Roman</vt:lpstr>
      <vt:lpstr>Trebuchet MS</vt:lpstr>
      <vt:lpstr>Office Theme</vt:lpstr>
      <vt:lpstr>Introduction to Arduino   and  C Programming</vt:lpstr>
      <vt:lpstr>About me</vt:lpstr>
      <vt:lpstr>Assumptions and Goals</vt:lpstr>
      <vt:lpstr>Agenda</vt:lpstr>
      <vt:lpstr>PowerPoint Presentation</vt:lpstr>
      <vt:lpstr>Lights on an Arduino (Arduino UNO)</vt:lpstr>
      <vt:lpstr>Arduino Accessories &amp; Shields</vt:lpstr>
      <vt:lpstr>Basic components of the Arduino  Microcontroller</vt:lpstr>
      <vt:lpstr>Agenda</vt:lpstr>
      <vt:lpstr>The Arduino IDE</vt:lpstr>
      <vt:lpstr>How are Arduino Programs Structured</vt:lpstr>
      <vt:lpstr>Declaring and Instantiating Variables</vt:lpstr>
      <vt:lpstr>Scope of Variables</vt:lpstr>
      <vt:lpstr>Math Operators</vt:lpstr>
      <vt:lpstr>Using the Serial Monitor</vt:lpstr>
      <vt:lpstr>Output on the Serial Monitor</vt:lpstr>
      <vt:lpstr>Advanced Math Functions</vt:lpstr>
      <vt:lpstr>Generating Random Numbers</vt:lpstr>
      <vt:lpstr>Agenda</vt:lpstr>
      <vt:lpstr>if control</vt:lpstr>
      <vt:lpstr>Numeric Comparisons</vt:lpstr>
      <vt:lpstr>Using a switch statement</vt:lpstr>
      <vt:lpstr>Agenda</vt:lpstr>
      <vt:lpstr>while</vt:lpstr>
      <vt:lpstr>Loops Continued</vt:lpstr>
      <vt:lpstr>Controlling Loops</vt:lpstr>
      <vt:lpstr>Agenda</vt:lpstr>
      <vt:lpstr>Arrays</vt:lpstr>
      <vt:lpstr>Arrays Continued</vt:lpstr>
      <vt:lpstr>Strings</vt:lpstr>
      <vt:lpstr>More String Functions</vt:lpstr>
      <vt:lpstr>Agenda</vt:lpstr>
      <vt:lpstr>Functions</vt:lpstr>
      <vt:lpstr>Using the function/Returning a value</vt:lpstr>
      <vt:lpstr>Passing Values to Functions</vt:lpstr>
      <vt:lpstr>Handling Variables inside Functions One thing that causes problem for beginning sketch writers is the scope of a variable. He scope is where the variable can be referenced  within the sketch. Variables defined in function can have a different scope than regular variables. That is, they can be hidden from the rest  of the sketch. Functions use two types of variables:</vt:lpstr>
      <vt:lpstr>Calling Functions Recursively</vt:lpstr>
      <vt:lpstr>Structs</vt:lpstr>
      <vt:lpstr>Unions</vt:lpstr>
      <vt:lpstr>Agenda</vt:lpstr>
      <vt:lpstr>Using Libraries</vt:lpstr>
      <vt:lpstr>Input/Output Layout on Arduino</vt:lpstr>
      <vt:lpstr>Digital &amp; Analog I/O</vt:lpstr>
      <vt:lpstr>Reading Connection Diagrams</vt:lpstr>
      <vt:lpstr>Writing to EEPROM</vt:lpstr>
      <vt:lpstr>Debugging Applications</vt:lpstr>
      <vt:lpstr>Agenda</vt:lpstr>
      <vt:lpstr>Let’s Combine everything together!</vt:lpstr>
      <vt:lpstr>Agenda</vt:lpstr>
      <vt:lpstr>What is UC CubeCats?</vt:lpstr>
      <vt:lpstr>Current Projects</vt:lpstr>
      <vt:lpstr>Questions about anything?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   and  C Programming</dc:title>
  <dc:creator>nathan nguyen</dc:creator>
  <cp:lastModifiedBy>nathan nguyen</cp:lastModifiedBy>
  <cp:revision>4</cp:revision>
  <dcterms:created xsi:type="dcterms:W3CDTF">2022-10-23T17:24:02Z</dcterms:created>
  <dcterms:modified xsi:type="dcterms:W3CDTF">2023-03-01T19:08:46Z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2022-10-23T00:00:00Z</vt:filetime>
  </property>
</Properties>
</file>